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69"/>
  </p:notesMasterIdLst>
  <p:sldIdLst>
    <p:sldId id="369" r:id="rId3"/>
    <p:sldId id="370" r:id="rId4"/>
    <p:sldId id="371" r:id="rId5"/>
    <p:sldId id="372" r:id="rId6"/>
    <p:sldId id="399" r:id="rId7"/>
    <p:sldId id="400" r:id="rId8"/>
    <p:sldId id="373" r:id="rId9"/>
    <p:sldId id="374" r:id="rId10"/>
    <p:sldId id="375" r:id="rId11"/>
    <p:sldId id="431" r:id="rId12"/>
    <p:sldId id="401" r:id="rId13"/>
    <p:sldId id="432" r:id="rId14"/>
    <p:sldId id="433" r:id="rId15"/>
    <p:sldId id="417" r:id="rId16"/>
    <p:sldId id="427" r:id="rId17"/>
    <p:sldId id="402" r:id="rId18"/>
    <p:sldId id="403" r:id="rId19"/>
    <p:sldId id="382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75" r:id="rId30"/>
    <p:sldId id="476" r:id="rId31"/>
    <p:sldId id="477" r:id="rId32"/>
    <p:sldId id="413" r:id="rId33"/>
    <p:sldId id="414" r:id="rId34"/>
    <p:sldId id="415" r:id="rId35"/>
    <p:sldId id="428" r:id="rId36"/>
    <p:sldId id="419" r:id="rId37"/>
    <p:sldId id="434" r:id="rId38"/>
    <p:sldId id="426" r:id="rId39"/>
    <p:sldId id="420" r:id="rId40"/>
    <p:sldId id="478" r:id="rId41"/>
    <p:sldId id="479" r:id="rId42"/>
    <p:sldId id="421" r:id="rId43"/>
    <p:sldId id="422" r:id="rId44"/>
    <p:sldId id="435" r:id="rId45"/>
    <p:sldId id="436" r:id="rId46"/>
    <p:sldId id="437" r:id="rId47"/>
    <p:sldId id="438" r:id="rId48"/>
    <p:sldId id="485" r:id="rId49"/>
    <p:sldId id="418" r:id="rId50"/>
    <p:sldId id="423" r:id="rId51"/>
    <p:sldId id="439" r:id="rId52"/>
    <p:sldId id="480" r:id="rId53"/>
    <p:sldId id="481" r:id="rId54"/>
    <p:sldId id="482" r:id="rId55"/>
    <p:sldId id="483" r:id="rId56"/>
    <p:sldId id="442" r:id="rId57"/>
    <p:sldId id="441" r:id="rId58"/>
    <p:sldId id="446" r:id="rId59"/>
    <p:sldId id="443" r:id="rId60"/>
    <p:sldId id="444" r:id="rId61"/>
    <p:sldId id="447" r:id="rId62"/>
    <p:sldId id="448" r:id="rId63"/>
    <p:sldId id="473" r:id="rId64"/>
    <p:sldId id="484" r:id="rId65"/>
    <p:sldId id="474" r:id="rId66"/>
    <p:sldId id="429" r:id="rId67"/>
    <p:sldId id="430" r:id="rId68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82BD9-1A82-4027-B2F8-5AE5947D8565}" type="datetimeFigureOut">
              <a:rPr lang="es-PE" smtClean="0"/>
              <a:t>9/05/2024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62427-4E99-4B2C-BC82-C286A0761A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946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62427-4E99-4B2C-BC82-C286A0761ABE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111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7" y="2099733"/>
            <a:ext cx="6619244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7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5415" y="1830326"/>
            <a:ext cx="99059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47C43D0-E46D-408D-8B9B-9200DB2D18A6}" type="datetimeFigureOut">
              <a:rPr lang="es-PE" smtClean="0">
                <a:solidFill>
                  <a:prstClr val="white">
                    <a:alpha val="60000"/>
                  </a:prstClr>
                </a:solidFill>
              </a:rPr>
              <a:pPr/>
              <a:t>9/05/2024</a:t>
            </a:fld>
            <a:endParaRPr lang="es-PE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1509" y="3265935"/>
            <a:ext cx="3859795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PE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7" y="295732"/>
            <a:ext cx="628649" cy="767687"/>
          </a:xfrm>
        </p:spPr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7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969927"/>
            <a:ext cx="661924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7" y="685800"/>
            <a:ext cx="661924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5536665"/>
            <a:ext cx="661924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6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1063417"/>
            <a:ext cx="6623862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3543300"/>
            <a:ext cx="6619244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607336"/>
            <a:ext cx="601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5" y="2613787"/>
            <a:ext cx="489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dirty="0">
                <a:solidFill>
                  <a:srgbClr val="B31166">
                    <a:lumMod val="60000"/>
                    <a:lumOff val="40000"/>
                  </a:srgb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982134"/>
            <a:ext cx="6340430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3678766"/>
            <a:ext cx="57984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029202"/>
            <a:ext cx="6933673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70667"/>
            <a:ext cx="6619245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7" y="5024967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38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2"/>
            <a:ext cx="23564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3179767"/>
            <a:ext cx="23564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2" y="2603500"/>
            <a:ext cx="2360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2" y="3179766"/>
            <a:ext cx="2360257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2" y="2603501"/>
            <a:ext cx="235929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3179765"/>
            <a:ext cx="2359152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2569636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2569636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68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532844"/>
            <a:ext cx="22878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6" y="5109106"/>
            <a:ext cx="228782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50" y="4532847"/>
            <a:ext cx="228782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30" y="5109105"/>
            <a:ext cx="228782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3" y="4532845"/>
            <a:ext cx="228832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4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5109104"/>
            <a:ext cx="2288322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2569636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2569636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4" y="6391841"/>
            <a:ext cx="2733212" cy="304801"/>
          </a:xfrm>
        </p:spPr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90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7" y="2603500"/>
            <a:ext cx="6619244" cy="3416300"/>
          </a:xfrm>
        </p:spPr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1" y="6391841"/>
            <a:ext cx="742949" cy="304799"/>
          </a:xfrm>
        </p:spPr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06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1278467"/>
            <a:ext cx="1057474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7" y="1278467"/>
            <a:ext cx="4692019" cy="474859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30" y="6391841"/>
            <a:ext cx="744101" cy="304799"/>
          </a:xfrm>
        </p:spPr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3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033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7" name="Rectangle 10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7" y="2099733"/>
            <a:ext cx="6619244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7" y="4777380"/>
            <a:ext cx="6619244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6175" y="1830388"/>
            <a:ext cx="990600" cy="228600"/>
          </a:xfrm>
        </p:spPr>
        <p:txBody>
          <a:bodyPr anchor="t"/>
          <a:lstStyle>
            <a:lvl1pPr algn="l" eaLnBrk="0" fontAlgn="base" hangingPunct="0">
              <a:spcBef>
                <a:spcPct val="0"/>
              </a:spcBef>
              <a:spcAft>
                <a:spcPct val="0"/>
              </a:spcAft>
              <a:defRPr b="0" i="0" smtClean="0">
                <a:solidFill>
                  <a:prstClr val="white">
                    <a:alpha val="60000"/>
                  </a:prstClr>
                </a:solidFill>
                <a:latin typeface="Arial" charset="0"/>
              </a:defRPr>
            </a:lvl1pPr>
          </a:lstStyle>
          <a:p>
            <a:pPr>
              <a:defRPr/>
            </a:pPr>
            <a:fld id="{890257C2-9CC7-4A0E-926F-728102156D10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1731" y="3266282"/>
            <a:ext cx="3859213" cy="22860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b="0" i="0">
                <a:solidFill>
                  <a:prstClr val="white">
                    <a:alpha val="60000"/>
                  </a:prst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D6FB9BC6-3549-4B5E-A4A5-A4202511FD43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39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7" y="2603500"/>
            <a:ext cx="6619244" cy="34163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7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7" y="2603500"/>
            <a:ext cx="6619244" cy="34163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64AA7AB-DFE1-41FC-BFDA-81F4295EB2FD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75E82CA-6887-4ADD-A4D0-1B74C5F6F916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22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9"/>
            <p:cNvSpPr/>
            <p:nvPr/>
          </p:nvSpPr>
          <p:spPr bwMode="gray">
            <a:xfrm>
              <a:off x="7289800" y="401638"/>
              <a:ext cx="4478867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/>
            </p:cNvSpPr>
            <p:nvPr/>
          </p:nvSpPr>
          <p:spPr bwMode="gray">
            <a:xfrm rot="-5400000">
              <a:off x="3787244" y="2801721"/>
              <a:ext cx="6053670" cy="1254558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-5677511">
              <a:off x="4698352" y="1826078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" name="Rectangle 15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677645"/>
            <a:ext cx="3263269" cy="2283824"/>
          </a:xfrm>
        </p:spPr>
        <p:txBody>
          <a:bodyPr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1" y="2677644"/>
            <a:ext cx="2818159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DC1FE37-E86A-48C4-B098-97138369892E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0D56D74-2084-4EF1-AAD6-18A2E3B7DAF3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6629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6" y="2603503"/>
            <a:ext cx="3618869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6" y="2603500"/>
            <a:ext cx="361886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765E2F7-8592-4078-9CDB-0910792DFE4C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69213CE-0239-41AF-AAB7-D341E62B918B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0241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7" y="2603500"/>
            <a:ext cx="36188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6" y="3179765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6" y="2603500"/>
            <a:ext cx="361886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6" y="3179765"/>
            <a:ext cx="361886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BC3E2E05-F414-4419-A343-B15261952D73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7783828-0005-4BCA-9684-65FB20E64CA1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765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571060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94EB519-3A5D-4267-9193-65BEFAE2D3EB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B71EB4A-018F-45BD-BC1F-680EAA413200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07794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1DA887A-4E2D-4EEC-8480-3CCDEC96BD32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6DE8D49-71E1-4F5F-A226-F99AC4DFE7F0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8873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6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0"/>
            <p:cNvSpPr/>
            <p:nvPr/>
          </p:nvSpPr>
          <p:spPr bwMode="gray">
            <a:xfrm>
              <a:off x="5712884" y="401638"/>
              <a:ext cx="6055783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-5677511">
              <a:off x="3140485" y="1826078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gray">
            <a:xfrm rot="-5400000">
              <a:off x="2229377" y="2801721"/>
              <a:ext cx="6053670" cy="1254558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1295400"/>
            <a:ext cx="209486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447800"/>
            <a:ext cx="3892550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129283"/>
            <a:ext cx="209486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93F4675-B752-42CF-9784-3C47D4274899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016AED9-1CDB-48E3-8E87-178AE1FAA07C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6553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6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0"/>
            <p:cNvSpPr/>
            <p:nvPr/>
          </p:nvSpPr>
          <p:spPr bwMode="gray">
            <a:xfrm>
              <a:off x="6172200" y="401638"/>
              <a:ext cx="5596467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-5677511">
              <a:off x="4203594" y="1826078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gray">
            <a:xfrm rot="-5400000">
              <a:off x="3295432" y="2801721"/>
              <a:ext cx="6053670" cy="1254558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1693336"/>
            <a:ext cx="2898851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4" y="1143000"/>
            <a:ext cx="242039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657600"/>
            <a:ext cx="2894409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C09EB45-8B57-464D-ADAE-0BD9B79A8946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E847314-2AA6-4317-A644-764243F1FE13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2270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6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/>
            </p:cNvSpPr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>
                <a:gd name="T0" fmla="*/ 0 w 7104"/>
                <a:gd name="T1" fmla="*/ 0 h 2856"/>
                <a:gd name="T2" fmla="*/ 0 w 7104"/>
                <a:gd name="T3" fmla="*/ 2856 h 2856"/>
                <a:gd name="T4" fmla="*/ 7104 w 7104"/>
                <a:gd name="T5" fmla="*/ 2856 h 2856"/>
                <a:gd name="T6" fmla="*/ 7104 w 7104"/>
                <a:gd name="T7" fmla="*/ 1 h 2856"/>
                <a:gd name="T8" fmla="*/ 7104 w 7104"/>
                <a:gd name="T9" fmla="*/ 1 h 2856"/>
                <a:gd name="T10" fmla="*/ 6943 w 7104"/>
                <a:gd name="T11" fmla="*/ 26 h 2856"/>
                <a:gd name="T12" fmla="*/ 6782 w 7104"/>
                <a:gd name="T13" fmla="*/ 50 h 2856"/>
                <a:gd name="T14" fmla="*/ 6621 w 7104"/>
                <a:gd name="T15" fmla="*/ 73 h 2856"/>
                <a:gd name="T16" fmla="*/ 6459 w 7104"/>
                <a:gd name="T17" fmla="*/ 93 h 2856"/>
                <a:gd name="T18" fmla="*/ 6298 w 7104"/>
                <a:gd name="T19" fmla="*/ 113 h 2856"/>
                <a:gd name="T20" fmla="*/ 6136 w 7104"/>
                <a:gd name="T21" fmla="*/ 132 h 2856"/>
                <a:gd name="T22" fmla="*/ 5976 w 7104"/>
                <a:gd name="T23" fmla="*/ 148 h 2856"/>
                <a:gd name="T24" fmla="*/ 5814 w 7104"/>
                <a:gd name="T25" fmla="*/ 163 h 2856"/>
                <a:gd name="T26" fmla="*/ 5653 w 7104"/>
                <a:gd name="T27" fmla="*/ 177 h 2856"/>
                <a:gd name="T28" fmla="*/ 5494 w 7104"/>
                <a:gd name="T29" fmla="*/ 189 h 2856"/>
                <a:gd name="T30" fmla="*/ 5334 w 7104"/>
                <a:gd name="T31" fmla="*/ 201 h 2856"/>
                <a:gd name="T32" fmla="*/ 5175 w 7104"/>
                <a:gd name="T33" fmla="*/ 211 h 2856"/>
                <a:gd name="T34" fmla="*/ 5017 w 7104"/>
                <a:gd name="T35" fmla="*/ 219 h 2856"/>
                <a:gd name="T36" fmla="*/ 4859 w 7104"/>
                <a:gd name="T37" fmla="*/ 227 h 2856"/>
                <a:gd name="T38" fmla="*/ 4703 w 7104"/>
                <a:gd name="T39" fmla="*/ 234 h 2856"/>
                <a:gd name="T40" fmla="*/ 4548 w 7104"/>
                <a:gd name="T41" fmla="*/ 239 h 2856"/>
                <a:gd name="T42" fmla="*/ 4393 w 7104"/>
                <a:gd name="T43" fmla="*/ 243 h 2856"/>
                <a:gd name="T44" fmla="*/ 4240 w 7104"/>
                <a:gd name="T45" fmla="*/ 247 h 2856"/>
                <a:gd name="T46" fmla="*/ 4088 w 7104"/>
                <a:gd name="T47" fmla="*/ 249 h 2856"/>
                <a:gd name="T48" fmla="*/ 3937 w 7104"/>
                <a:gd name="T49" fmla="*/ 251 h 2856"/>
                <a:gd name="T50" fmla="*/ 3788 w 7104"/>
                <a:gd name="T51" fmla="*/ 252 h 2856"/>
                <a:gd name="T52" fmla="*/ 3640 w 7104"/>
                <a:gd name="T53" fmla="*/ 251 h 2856"/>
                <a:gd name="T54" fmla="*/ 3494 w 7104"/>
                <a:gd name="T55" fmla="*/ 251 h 2856"/>
                <a:gd name="T56" fmla="*/ 3349 w 7104"/>
                <a:gd name="T57" fmla="*/ 249 h 2856"/>
                <a:gd name="T58" fmla="*/ 3207 w 7104"/>
                <a:gd name="T59" fmla="*/ 246 h 2856"/>
                <a:gd name="T60" fmla="*/ 3066 w 7104"/>
                <a:gd name="T61" fmla="*/ 243 h 2856"/>
                <a:gd name="T62" fmla="*/ 2928 w 7104"/>
                <a:gd name="T63" fmla="*/ 240 h 2856"/>
                <a:gd name="T64" fmla="*/ 2791 w 7104"/>
                <a:gd name="T65" fmla="*/ 235 h 2856"/>
                <a:gd name="T66" fmla="*/ 2656 w 7104"/>
                <a:gd name="T67" fmla="*/ 230 h 2856"/>
                <a:gd name="T68" fmla="*/ 2524 w 7104"/>
                <a:gd name="T69" fmla="*/ 225 h 2856"/>
                <a:gd name="T70" fmla="*/ 2266 w 7104"/>
                <a:gd name="T71" fmla="*/ 212 h 2856"/>
                <a:gd name="T72" fmla="*/ 2019 w 7104"/>
                <a:gd name="T73" fmla="*/ 198 h 2856"/>
                <a:gd name="T74" fmla="*/ 1782 w 7104"/>
                <a:gd name="T75" fmla="*/ 183 h 2856"/>
                <a:gd name="T76" fmla="*/ 1557 w 7104"/>
                <a:gd name="T77" fmla="*/ 167 h 2856"/>
                <a:gd name="T78" fmla="*/ 1343 w 7104"/>
                <a:gd name="T79" fmla="*/ 150 h 2856"/>
                <a:gd name="T80" fmla="*/ 1144 w 7104"/>
                <a:gd name="T81" fmla="*/ 132 h 2856"/>
                <a:gd name="T82" fmla="*/ 957 w 7104"/>
                <a:gd name="T83" fmla="*/ 114 h 2856"/>
                <a:gd name="T84" fmla="*/ 785 w 7104"/>
                <a:gd name="T85" fmla="*/ 96 h 2856"/>
                <a:gd name="T86" fmla="*/ 627 w 7104"/>
                <a:gd name="T87" fmla="*/ 79 h 2856"/>
                <a:gd name="T88" fmla="*/ 487 w 7104"/>
                <a:gd name="T89" fmla="*/ 63 h 2856"/>
                <a:gd name="T90" fmla="*/ 361 w 7104"/>
                <a:gd name="T91" fmla="*/ 48 h 2856"/>
                <a:gd name="T92" fmla="*/ 254 w 7104"/>
                <a:gd name="T93" fmla="*/ 35 h 2856"/>
                <a:gd name="T94" fmla="*/ 165 w 7104"/>
                <a:gd name="T95" fmla="*/ 23 h 2856"/>
                <a:gd name="T96" fmla="*/ 42 w 7104"/>
                <a:gd name="T97" fmla="*/ 6 h 2856"/>
                <a:gd name="T98" fmla="*/ 0 w 7104"/>
                <a:gd name="T99" fmla="*/ 0 h 2856"/>
                <a:gd name="T100" fmla="*/ 0 w 7104"/>
                <a:gd name="T101" fmla="*/ 0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" name="Rectangle 15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969927"/>
            <a:ext cx="661924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7" y="685800"/>
            <a:ext cx="661924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5536665"/>
            <a:ext cx="661924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22F13822-0F8F-4913-81FE-649BB9D80FC4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D23BF94D-8652-497E-BDB3-8E08A9EEEC07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80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/>
            </p:cNvSpPr>
            <p:nvPr/>
          </p:nvSpPr>
          <p:spPr bwMode="gray">
            <a:xfrm rot="-589932">
              <a:off x="8490951" y="2714874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>
                <a:gd name="T0" fmla="*/ 0 w 10000"/>
                <a:gd name="T1" fmla="*/ 0 h 7946"/>
                <a:gd name="T2" fmla="*/ 0 w 10000"/>
                <a:gd name="T3" fmla="*/ 7945 h 7946"/>
                <a:gd name="T4" fmla="*/ 10000 w 10000"/>
                <a:gd name="T5" fmla="*/ 7946 h 7946"/>
                <a:gd name="T6" fmla="*/ 10000 w 10000"/>
                <a:gd name="T7" fmla="*/ 4 h 7946"/>
                <a:gd name="T8" fmla="*/ 10000 w 10000"/>
                <a:gd name="T9" fmla="*/ 4 h 7946"/>
                <a:gd name="T10" fmla="*/ 9773 w 10000"/>
                <a:gd name="T11" fmla="*/ 91 h 7946"/>
                <a:gd name="T12" fmla="*/ 9547 w 10000"/>
                <a:gd name="T13" fmla="*/ 175 h 7946"/>
                <a:gd name="T14" fmla="*/ 9320 w 10000"/>
                <a:gd name="T15" fmla="*/ 256 h 7946"/>
                <a:gd name="T16" fmla="*/ 9092 w 10000"/>
                <a:gd name="T17" fmla="*/ 326 h 7946"/>
                <a:gd name="T18" fmla="*/ 8865 w 10000"/>
                <a:gd name="T19" fmla="*/ 396 h 7946"/>
                <a:gd name="T20" fmla="*/ 8637 w 10000"/>
                <a:gd name="T21" fmla="*/ 462 h 7946"/>
                <a:gd name="T22" fmla="*/ 8412 w 10000"/>
                <a:gd name="T23" fmla="*/ 518 h 7946"/>
                <a:gd name="T24" fmla="*/ 8184 w 10000"/>
                <a:gd name="T25" fmla="*/ 571 h 7946"/>
                <a:gd name="T26" fmla="*/ 7957 w 10000"/>
                <a:gd name="T27" fmla="*/ 620 h 7946"/>
                <a:gd name="T28" fmla="*/ 7734 w 10000"/>
                <a:gd name="T29" fmla="*/ 662 h 7946"/>
                <a:gd name="T30" fmla="*/ 7508 w 10000"/>
                <a:gd name="T31" fmla="*/ 704 h 7946"/>
                <a:gd name="T32" fmla="*/ 7285 w 10000"/>
                <a:gd name="T33" fmla="*/ 739 h 7946"/>
                <a:gd name="T34" fmla="*/ 7062 w 10000"/>
                <a:gd name="T35" fmla="*/ 767 h 7946"/>
                <a:gd name="T36" fmla="*/ 6840 w 10000"/>
                <a:gd name="T37" fmla="*/ 795 h 7946"/>
                <a:gd name="T38" fmla="*/ 6620 w 10000"/>
                <a:gd name="T39" fmla="*/ 819 h 7946"/>
                <a:gd name="T40" fmla="*/ 6402 w 10000"/>
                <a:gd name="T41" fmla="*/ 837 h 7946"/>
                <a:gd name="T42" fmla="*/ 6184 w 10000"/>
                <a:gd name="T43" fmla="*/ 851 h 7946"/>
                <a:gd name="T44" fmla="*/ 5968 w 10000"/>
                <a:gd name="T45" fmla="*/ 865 h 7946"/>
                <a:gd name="T46" fmla="*/ 5755 w 10000"/>
                <a:gd name="T47" fmla="*/ 872 h 7946"/>
                <a:gd name="T48" fmla="*/ 5542 w 10000"/>
                <a:gd name="T49" fmla="*/ 879 h 7946"/>
                <a:gd name="T50" fmla="*/ 5332 w 10000"/>
                <a:gd name="T51" fmla="*/ 882 h 7946"/>
                <a:gd name="T52" fmla="*/ 5124 w 10000"/>
                <a:gd name="T53" fmla="*/ 879 h 7946"/>
                <a:gd name="T54" fmla="*/ 4918 w 10000"/>
                <a:gd name="T55" fmla="*/ 879 h 7946"/>
                <a:gd name="T56" fmla="*/ 4714 w 10000"/>
                <a:gd name="T57" fmla="*/ 872 h 7946"/>
                <a:gd name="T58" fmla="*/ 4514 w 10000"/>
                <a:gd name="T59" fmla="*/ 861 h 7946"/>
                <a:gd name="T60" fmla="*/ 4316 w 10000"/>
                <a:gd name="T61" fmla="*/ 851 h 7946"/>
                <a:gd name="T62" fmla="*/ 4122 w 10000"/>
                <a:gd name="T63" fmla="*/ 840 h 7946"/>
                <a:gd name="T64" fmla="*/ 3929 w 10000"/>
                <a:gd name="T65" fmla="*/ 823 h 7946"/>
                <a:gd name="T66" fmla="*/ 3739 w 10000"/>
                <a:gd name="T67" fmla="*/ 805 h 7946"/>
                <a:gd name="T68" fmla="*/ 3553 w 10000"/>
                <a:gd name="T69" fmla="*/ 788 h 7946"/>
                <a:gd name="T70" fmla="*/ 3190 w 10000"/>
                <a:gd name="T71" fmla="*/ 742 h 7946"/>
                <a:gd name="T72" fmla="*/ 2842 w 10000"/>
                <a:gd name="T73" fmla="*/ 693 h 7946"/>
                <a:gd name="T74" fmla="*/ 2508 w 10000"/>
                <a:gd name="T75" fmla="*/ 641 h 7946"/>
                <a:gd name="T76" fmla="*/ 2192 w 10000"/>
                <a:gd name="T77" fmla="*/ 585 h 7946"/>
                <a:gd name="T78" fmla="*/ 1890 w 10000"/>
                <a:gd name="T79" fmla="*/ 525 h 7946"/>
                <a:gd name="T80" fmla="*/ 1610 w 10000"/>
                <a:gd name="T81" fmla="*/ 462 h 7946"/>
                <a:gd name="T82" fmla="*/ 1347 w 10000"/>
                <a:gd name="T83" fmla="*/ 399 h 7946"/>
                <a:gd name="T84" fmla="*/ 1105 w 10000"/>
                <a:gd name="T85" fmla="*/ 336 h 7946"/>
                <a:gd name="T86" fmla="*/ 883 w 10000"/>
                <a:gd name="T87" fmla="*/ 277 h 7946"/>
                <a:gd name="T88" fmla="*/ 686 w 10000"/>
                <a:gd name="T89" fmla="*/ 221 h 7946"/>
                <a:gd name="T90" fmla="*/ 508 w 10000"/>
                <a:gd name="T91" fmla="*/ 168 h 7946"/>
                <a:gd name="T92" fmla="*/ 358 w 10000"/>
                <a:gd name="T93" fmla="*/ 123 h 7946"/>
                <a:gd name="T94" fmla="*/ 232 w 10000"/>
                <a:gd name="T95" fmla="*/ 81 h 7946"/>
                <a:gd name="T96" fmla="*/ 59 w 10000"/>
                <a:gd name="T97" fmla="*/ 21 h 7946"/>
                <a:gd name="T98" fmla="*/ 0 w 10000"/>
                <a:gd name="T99" fmla="*/ 0 h 7946"/>
                <a:gd name="T100" fmla="*/ 0 w 10000"/>
                <a:gd name="T101" fmla="*/ 0 h 7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" name="Rectangle 12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1063417"/>
            <a:ext cx="6623862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3543300"/>
            <a:ext cx="6619244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0E44DEAA-2A66-42F8-BAFA-7AAC64A4A372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9AA39FC-F132-401E-AADA-148D522238C7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396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677645"/>
            <a:ext cx="3263269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1" y="2677644"/>
            <a:ext cx="2818159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77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6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-589932">
              <a:off x="8490951" y="4185117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7" name="TextBox 15"/>
          <p:cNvSpPr txBox="1">
            <a:spLocks noChangeArrowheads="1"/>
          </p:cNvSpPr>
          <p:nvPr/>
        </p:nvSpPr>
        <p:spPr bwMode="gray">
          <a:xfrm>
            <a:off x="660400" y="608013"/>
            <a:ext cx="6016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rgbClr val="EF53A5"/>
                </a:solidFill>
                <a:cs typeface="Arial" charset="0"/>
              </a:rPr>
              <a:t>“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gray">
          <a:xfrm>
            <a:off x="7413625" y="2613025"/>
            <a:ext cx="4889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9600">
                <a:solidFill>
                  <a:srgbClr val="EF53A5"/>
                </a:solidFill>
                <a:cs typeface="Arial" charset="0"/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982134"/>
            <a:ext cx="6340430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3678766"/>
            <a:ext cx="5798414" cy="342174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029202"/>
            <a:ext cx="6933673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FA823B48-9D1C-4AEB-84A8-F5E9A26E3385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63705CFE-124B-46AF-A945-4DB31AA95110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585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>
              <a:spLocks/>
            </p:cNvSpPr>
            <p:nvPr/>
          </p:nvSpPr>
          <p:spPr bwMode="gray">
            <a:xfrm rot="-589932">
              <a:off x="8490951" y="4193583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70667"/>
            <a:ext cx="6619245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7" y="5024967"/>
            <a:ext cx="6619244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380610AC-9327-44AC-8C2E-57BF810C327E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E658306-BE26-4881-9085-A5B5C8F7865E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96975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3303588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5829300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2"/>
            <a:ext cx="23564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3179767"/>
            <a:ext cx="2356409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2" y="2603500"/>
            <a:ext cx="2360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2" y="3179766"/>
            <a:ext cx="2360257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2" y="2603501"/>
            <a:ext cx="235929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3179765"/>
            <a:ext cx="2359152" cy="28472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469EA579-818C-4B29-80E4-890F183F45EE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B63B301-295E-450A-AC59-05C1F7FFB0A5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02553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42"/>
          <p:cNvCxnSpPr/>
          <p:nvPr/>
        </p:nvCxnSpPr>
        <p:spPr>
          <a:xfrm>
            <a:off x="3303588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3"/>
          <p:cNvCxnSpPr/>
          <p:nvPr/>
        </p:nvCxnSpPr>
        <p:spPr>
          <a:xfrm>
            <a:off x="5848350" y="2570163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532844"/>
            <a:ext cx="228782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6" y="5109106"/>
            <a:ext cx="2287829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50" y="4532847"/>
            <a:ext cx="228782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30" y="5109105"/>
            <a:ext cx="2287829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3" y="4532845"/>
            <a:ext cx="228832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4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5109104"/>
            <a:ext cx="2288322" cy="91795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AEFC8FDE-D3DF-4D55-BB74-E0BF04D04AA8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4"/>
          </p:nvPr>
        </p:nvSpPr>
        <p:spPr>
          <a:xfrm>
            <a:off x="420688" y="6391275"/>
            <a:ext cx="2733675" cy="30480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1DA9215C-31AB-4C98-A3E3-D2178E4F55F0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77703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619244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7" y="2603500"/>
            <a:ext cx="6619244" cy="34163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638" y="6391275"/>
            <a:ext cx="742950" cy="30480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CB71480B-0491-47E5-9928-FA1214BF4A78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95D5DEE2-5208-4900-AD9F-8948C05EA4C6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1335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6"/>
            <p:cNvSpPr/>
            <p:nvPr/>
          </p:nvSpPr>
          <p:spPr bwMode="gray">
            <a:xfrm>
              <a:off x="414867" y="401638"/>
              <a:ext cx="6510867" cy="605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/>
            </p:cNvSpPr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>
                <a:gd name="T0" fmla="*/ 0 w 10000"/>
                <a:gd name="T1" fmla="*/ 0 h 8000"/>
                <a:gd name="T2" fmla="*/ 0 w 10000"/>
                <a:gd name="T3" fmla="*/ 7970 h 8000"/>
                <a:gd name="T4" fmla="*/ 10000 w 10000"/>
                <a:gd name="T5" fmla="*/ 8000 h 8000"/>
                <a:gd name="T6" fmla="*/ 10000 w 10000"/>
                <a:gd name="T7" fmla="*/ 7 h 8000"/>
                <a:gd name="T8" fmla="*/ 10000 w 10000"/>
                <a:gd name="T9" fmla="*/ 7 h 8000"/>
                <a:gd name="T10" fmla="*/ 9773 w 10000"/>
                <a:gd name="T11" fmla="*/ 156 h 8000"/>
                <a:gd name="T12" fmla="*/ 9547 w 10000"/>
                <a:gd name="T13" fmla="*/ 298 h 8000"/>
                <a:gd name="T14" fmla="*/ 9320 w 10000"/>
                <a:gd name="T15" fmla="*/ 437 h 8000"/>
                <a:gd name="T16" fmla="*/ 9092 w 10000"/>
                <a:gd name="T17" fmla="*/ 556 h 8000"/>
                <a:gd name="T18" fmla="*/ 8865 w 10000"/>
                <a:gd name="T19" fmla="*/ 676 h 8000"/>
                <a:gd name="T20" fmla="*/ 8637 w 10000"/>
                <a:gd name="T21" fmla="*/ 788 h 8000"/>
                <a:gd name="T22" fmla="*/ 8412 w 10000"/>
                <a:gd name="T23" fmla="*/ 884 h 8000"/>
                <a:gd name="T24" fmla="*/ 8184 w 10000"/>
                <a:gd name="T25" fmla="*/ 975 h 8000"/>
                <a:gd name="T26" fmla="*/ 7957 w 10000"/>
                <a:gd name="T27" fmla="*/ 1058 h 8000"/>
                <a:gd name="T28" fmla="*/ 7734 w 10000"/>
                <a:gd name="T29" fmla="*/ 1130 h 8000"/>
                <a:gd name="T30" fmla="*/ 7508 w 10000"/>
                <a:gd name="T31" fmla="*/ 1202 h 8000"/>
                <a:gd name="T32" fmla="*/ 7285 w 10000"/>
                <a:gd name="T33" fmla="*/ 1262 h 8000"/>
                <a:gd name="T34" fmla="*/ 7062 w 10000"/>
                <a:gd name="T35" fmla="*/ 1309 h 8000"/>
                <a:gd name="T36" fmla="*/ 6840 w 10000"/>
                <a:gd name="T37" fmla="*/ 1358 h 8000"/>
                <a:gd name="T38" fmla="*/ 6620 w 10000"/>
                <a:gd name="T39" fmla="*/ 1399 h 8000"/>
                <a:gd name="T40" fmla="*/ 6402 w 10000"/>
                <a:gd name="T41" fmla="*/ 1428 h 8000"/>
                <a:gd name="T42" fmla="*/ 6184 w 10000"/>
                <a:gd name="T43" fmla="*/ 1453 h 8000"/>
                <a:gd name="T44" fmla="*/ 5968 w 10000"/>
                <a:gd name="T45" fmla="*/ 1477 h 8000"/>
                <a:gd name="T46" fmla="*/ 5755 w 10000"/>
                <a:gd name="T47" fmla="*/ 1488 h 8000"/>
                <a:gd name="T48" fmla="*/ 5542 w 10000"/>
                <a:gd name="T49" fmla="*/ 1500 h 8000"/>
                <a:gd name="T50" fmla="*/ 5332 w 10000"/>
                <a:gd name="T51" fmla="*/ 1506 h 8000"/>
                <a:gd name="T52" fmla="*/ 5124 w 10000"/>
                <a:gd name="T53" fmla="*/ 1500 h 8000"/>
                <a:gd name="T54" fmla="*/ 4918 w 10000"/>
                <a:gd name="T55" fmla="*/ 1500 h 8000"/>
                <a:gd name="T56" fmla="*/ 4714 w 10000"/>
                <a:gd name="T57" fmla="*/ 1488 h 8000"/>
                <a:gd name="T58" fmla="*/ 4514 w 10000"/>
                <a:gd name="T59" fmla="*/ 1470 h 8000"/>
                <a:gd name="T60" fmla="*/ 4316 w 10000"/>
                <a:gd name="T61" fmla="*/ 1453 h 8000"/>
                <a:gd name="T62" fmla="*/ 4122 w 10000"/>
                <a:gd name="T63" fmla="*/ 1434 h 8000"/>
                <a:gd name="T64" fmla="*/ 3929 w 10000"/>
                <a:gd name="T65" fmla="*/ 1405 h 8000"/>
                <a:gd name="T66" fmla="*/ 3739 w 10000"/>
                <a:gd name="T67" fmla="*/ 1374 h 8000"/>
                <a:gd name="T68" fmla="*/ 3553 w 10000"/>
                <a:gd name="T69" fmla="*/ 1346 h 8000"/>
                <a:gd name="T70" fmla="*/ 3190 w 10000"/>
                <a:gd name="T71" fmla="*/ 1267 h 8000"/>
                <a:gd name="T72" fmla="*/ 2842 w 10000"/>
                <a:gd name="T73" fmla="*/ 1183 h 8000"/>
                <a:gd name="T74" fmla="*/ 2508 w 10000"/>
                <a:gd name="T75" fmla="*/ 1095 h 8000"/>
                <a:gd name="T76" fmla="*/ 2192 w 10000"/>
                <a:gd name="T77" fmla="*/ 998 h 8000"/>
                <a:gd name="T78" fmla="*/ 1890 w 10000"/>
                <a:gd name="T79" fmla="*/ 897 h 8000"/>
                <a:gd name="T80" fmla="*/ 1610 w 10000"/>
                <a:gd name="T81" fmla="*/ 788 h 8000"/>
                <a:gd name="T82" fmla="*/ 1347 w 10000"/>
                <a:gd name="T83" fmla="*/ 681 h 8000"/>
                <a:gd name="T84" fmla="*/ 1105 w 10000"/>
                <a:gd name="T85" fmla="*/ 574 h 8000"/>
                <a:gd name="T86" fmla="*/ 883 w 10000"/>
                <a:gd name="T87" fmla="*/ 473 h 8000"/>
                <a:gd name="T88" fmla="*/ 686 w 10000"/>
                <a:gd name="T89" fmla="*/ 377 h 8000"/>
                <a:gd name="T90" fmla="*/ 508 w 10000"/>
                <a:gd name="T91" fmla="*/ 286 h 8000"/>
                <a:gd name="T92" fmla="*/ 358 w 10000"/>
                <a:gd name="T93" fmla="*/ 210 h 8000"/>
                <a:gd name="T94" fmla="*/ 232 w 10000"/>
                <a:gd name="T95" fmla="*/ 138 h 8000"/>
                <a:gd name="T96" fmla="*/ 59 w 10000"/>
                <a:gd name="T97" fmla="*/ 35 h 8000"/>
                <a:gd name="T98" fmla="*/ 0 w 10000"/>
                <a:gd name="T99" fmla="*/ 0 h 8000"/>
                <a:gd name="T100" fmla="*/ 0 w 10000"/>
                <a:gd name="T101" fmla="*/ 0 h 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" name="Rectangle 13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1278467"/>
            <a:ext cx="1057474" cy="4748590"/>
          </a:xfrm>
        </p:spPr>
        <p:txBody>
          <a:bodyPr vert="eaVert" anchor="b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7" y="1278467"/>
            <a:ext cx="4692019" cy="474859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88" y="6391275"/>
            <a:ext cx="744537" cy="304800"/>
          </a:xfr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7A6CFC8C-2A82-46A0-8A8E-4EA2E9121168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3C07AC0-02D0-47E2-ADB5-94C1EB020061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60651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6" y="2603503"/>
            <a:ext cx="3618869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6" y="2603500"/>
            <a:ext cx="361886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2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7" y="2603500"/>
            <a:ext cx="36188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6" y="3179765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6" y="2603500"/>
            <a:ext cx="361886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6" y="3179765"/>
            <a:ext cx="361886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7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7" y="973668"/>
            <a:ext cx="6571060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6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4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1295400"/>
            <a:ext cx="209486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447800"/>
            <a:ext cx="3892550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129283"/>
            <a:ext cx="209486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9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1693336"/>
            <a:ext cx="2898851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4" y="1143000"/>
            <a:ext cx="242039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657600"/>
            <a:ext cx="2894409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2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7" y="973668"/>
            <a:ext cx="657106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7" y="2603500"/>
            <a:ext cx="6571060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30" y="6391841"/>
            <a:ext cx="74294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47C43D0-E46D-408D-8B9B-9200DB2D18A6}" type="datetimeFigureOut">
              <a:rPr lang="es-PE" smtClean="0">
                <a:solidFill>
                  <a:srgbClr val="B31166"/>
                </a:solidFill>
              </a:rPr>
              <a:pPr/>
              <a:t>9/05/2024</a:t>
            </a:fld>
            <a:endParaRPr lang="es-PE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4" y="6391841"/>
            <a:ext cx="2894846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PE">
              <a:solidFill>
                <a:srgbClr val="B311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7" y="295732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49E60E6-32FD-4595-8619-9709CC4E1892}" type="slidenum">
              <a:rPr lang="es-PE" smtClean="0">
                <a:solidFill>
                  <a:prstClr val="white"/>
                </a:solidFill>
              </a:rPr>
              <a:pPr/>
              <a:t>‹Nº›</a:t>
            </a:fld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1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5" name="Freeform 5"/>
            <p:cNvSpPr>
              <a:spLocks/>
            </p:cNvSpPr>
            <p:nvPr/>
          </p:nvSpPr>
          <p:spPr bwMode="gray">
            <a:xfrm rot="-589932">
              <a:off x="8490951" y="1797517"/>
              <a:ext cx="3299407" cy="440924"/>
            </a:xfrm>
            <a:custGeom>
              <a:avLst/>
              <a:gdLst>
                <a:gd name="T0" fmla="*/ 85 w 10000"/>
                <a:gd name="T1" fmla="*/ 2532 h 5291"/>
                <a:gd name="T2" fmla="*/ 9958 w 10000"/>
                <a:gd name="T3" fmla="*/ 5291 h 5291"/>
                <a:gd name="T4" fmla="*/ 10000 w 10000"/>
                <a:gd name="T5" fmla="*/ 0 h 5291"/>
                <a:gd name="T6" fmla="*/ 10000 w 10000"/>
                <a:gd name="T7" fmla="*/ 0 h 5291"/>
                <a:gd name="T8" fmla="*/ 9667 w 10000"/>
                <a:gd name="T9" fmla="*/ 204 h 5291"/>
                <a:gd name="T10" fmla="*/ 9334 w 10000"/>
                <a:gd name="T11" fmla="*/ 400 h 5291"/>
                <a:gd name="T12" fmla="*/ 9001 w 10000"/>
                <a:gd name="T13" fmla="*/ 590 h 5291"/>
                <a:gd name="T14" fmla="*/ 8667 w 10000"/>
                <a:gd name="T15" fmla="*/ 753 h 5291"/>
                <a:gd name="T16" fmla="*/ 8333 w 10000"/>
                <a:gd name="T17" fmla="*/ 917 h 5291"/>
                <a:gd name="T18" fmla="*/ 7999 w 10000"/>
                <a:gd name="T19" fmla="*/ 1071 h 5291"/>
                <a:gd name="T20" fmla="*/ 7669 w 10000"/>
                <a:gd name="T21" fmla="*/ 1202 h 5291"/>
                <a:gd name="T22" fmla="*/ 7333 w 10000"/>
                <a:gd name="T23" fmla="*/ 1325 h 5291"/>
                <a:gd name="T24" fmla="*/ 7000 w 10000"/>
                <a:gd name="T25" fmla="*/ 1440 h 5291"/>
                <a:gd name="T26" fmla="*/ 6673 w 10000"/>
                <a:gd name="T27" fmla="*/ 1538 h 5291"/>
                <a:gd name="T28" fmla="*/ 6340 w 10000"/>
                <a:gd name="T29" fmla="*/ 1636 h 5291"/>
                <a:gd name="T30" fmla="*/ 6013 w 10000"/>
                <a:gd name="T31" fmla="*/ 1719 h 5291"/>
                <a:gd name="T32" fmla="*/ 5686 w 10000"/>
                <a:gd name="T33" fmla="*/ 1784 h 5291"/>
                <a:gd name="T34" fmla="*/ 5359 w 10000"/>
                <a:gd name="T35" fmla="*/ 1850 h 5291"/>
                <a:gd name="T36" fmla="*/ 5036 w 10000"/>
                <a:gd name="T37" fmla="*/ 1906 h 5291"/>
                <a:gd name="T38" fmla="*/ 4717 w 10000"/>
                <a:gd name="T39" fmla="*/ 1948 h 5291"/>
                <a:gd name="T40" fmla="*/ 4396 w 10000"/>
                <a:gd name="T41" fmla="*/ 1980 h 5291"/>
                <a:gd name="T42" fmla="*/ 4079 w 10000"/>
                <a:gd name="T43" fmla="*/ 2013 h 5291"/>
                <a:gd name="T44" fmla="*/ 3766 w 10000"/>
                <a:gd name="T45" fmla="*/ 2029 h 5291"/>
                <a:gd name="T46" fmla="*/ 3454 w 10000"/>
                <a:gd name="T47" fmla="*/ 2046 h 5291"/>
                <a:gd name="T48" fmla="*/ 3145 w 10000"/>
                <a:gd name="T49" fmla="*/ 2053 h 5291"/>
                <a:gd name="T50" fmla="*/ 2839 w 10000"/>
                <a:gd name="T51" fmla="*/ 2046 h 5291"/>
                <a:gd name="T52" fmla="*/ 2537 w 10000"/>
                <a:gd name="T53" fmla="*/ 2046 h 5291"/>
                <a:gd name="T54" fmla="*/ 2238 w 10000"/>
                <a:gd name="T55" fmla="*/ 2029 h 5291"/>
                <a:gd name="T56" fmla="*/ 1943 w 10000"/>
                <a:gd name="T57" fmla="*/ 2004 h 5291"/>
                <a:gd name="T58" fmla="*/ 1653 w 10000"/>
                <a:gd name="T59" fmla="*/ 1980 h 5291"/>
                <a:gd name="T60" fmla="*/ 1368 w 10000"/>
                <a:gd name="T61" fmla="*/ 1955 h 5291"/>
                <a:gd name="T62" fmla="*/ 1085 w 10000"/>
                <a:gd name="T63" fmla="*/ 1915 h 5291"/>
                <a:gd name="T64" fmla="*/ 806 w 10000"/>
                <a:gd name="T65" fmla="*/ 1873 h 5291"/>
                <a:gd name="T66" fmla="*/ 533 w 10000"/>
                <a:gd name="T67" fmla="*/ 1833 h 5291"/>
                <a:gd name="T68" fmla="*/ 0 w 10000"/>
                <a:gd name="T69" fmla="*/ 1726 h 5291"/>
                <a:gd name="T70" fmla="*/ 85 w 10000"/>
                <a:gd name="T71" fmla="*/ 2532 h 5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076" name="Freeform 5"/>
            <p:cNvSpPr>
              <a:spLocks/>
            </p:cNvSpPr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>
                <a:gd name="T0" fmla="*/ 0 w 7104"/>
                <a:gd name="T1" fmla="*/ 0 h 2856"/>
                <a:gd name="T2" fmla="*/ 0 w 7104"/>
                <a:gd name="T3" fmla="*/ 2856 h 2856"/>
                <a:gd name="T4" fmla="*/ 7104 w 7104"/>
                <a:gd name="T5" fmla="*/ 2856 h 2856"/>
                <a:gd name="T6" fmla="*/ 7104 w 7104"/>
                <a:gd name="T7" fmla="*/ 1 h 2856"/>
                <a:gd name="T8" fmla="*/ 7104 w 7104"/>
                <a:gd name="T9" fmla="*/ 1 h 2856"/>
                <a:gd name="T10" fmla="*/ 6943 w 7104"/>
                <a:gd name="T11" fmla="*/ 26 h 2856"/>
                <a:gd name="T12" fmla="*/ 6782 w 7104"/>
                <a:gd name="T13" fmla="*/ 50 h 2856"/>
                <a:gd name="T14" fmla="*/ 6621 w 7104"/>
                <a:gd name="T15" fmla="*/ 73 h 2856"/>
                <a:gd name="T16" fmla="*/ 6459 w 7104"/>
                <a:gd name="T17" fmla="*/ 93 h 2856"/>
                <a:gd name="T18" fmla="*/ 6298 w 7104"/>
                <a:gd name="T19" fmla="*/ 113 h 2856"/>
                <a:gd name="T20" fmla="*/ 6136 w 7104"/>
                <a:gd name="T21" fmla="*/ 132 h 2856"/>
                <a:gd name="T22" fmla="*/ 5976 w 7104"/>
                <a:gd name="T23" fmla="*/ 148 h 2856"/>
                <a:gd name="T24" fmla="*/ 5814 w 7104"/>
                <a:gd name="T25" fmla="*/ 163 h 2856"/>
                <a:gd name="T26" fmla="*/ 5653 w 7104"/>
                <a:gd name="T27" fmla="*/ 177 h 2856"/>
                <a:gd name="T28" fmla="*/ 5494 w 7104"/>
                <a:gd name="T29" fmla="*/ 189 h 2856"/>
                <a:gd name="T30" fmla="*/ 5334 w 7104"/>
                <a:gd name="T31" fmla="*/ 201 h 2856"/>
                <a:gd name="T32" fmla="*/ 5175 w 7104"/>
                <a:gd name="T33" fmla="*/ 211 h 2856"/>
                <a:gd name="T34" fmla="*/ 5017 w 7104"/>
                <a:gd name="T35" fmla="*/ 219 h 2856"/>
                <a:gd name="T36" fmla="*/ 4859 w 7104"/>
                <a:gd name="T37" fmla="*/ 227 h 2856"/>
                <a:gd name="T38" fmla="*/ 4703 w 7104"/>
                <a:gd name="T39" fmla="*/ 234 h 2856"/>
                <a:gd name="T40" fmla="*/ 4548 w 7104"/>
                <a:gd name="T41" fmla="*/ 239 h 2856"/>
                <a:gd name="T42" fmla="*/ 4393 w 7104"/>
                <a:gd name="T43" fmla="*/ 243 h 2856"/>
                <a:gd name="T44" fmla="*/ 4240 w 7104"/>
                <a:gd name="T45" fmla="*/ 247 h 2856"/>
                <a:gd name="T46" fmla="*/ 4088 w 7104"/>
                <a:gd name="T47" fmla="*/ 249 h 2856"/>
                <a:gd name="T48" fmla="*/ 3937 w 7104"/>
                <a:gd name="T49" fmla="*/ 251 h 2856"/>
                <a:gd name="T50" fmla="*/ 3788 w 7104"/>
                <a:gd name="T51" fmla="*/ 252 h 2856"/>
                <a:gd name="T52" fmla="*/ 3640 w 7104"/>
                <a:gd name="T53" fmla="*/ 251 h 2856"/>
                <a:gd name="T54" fmla="*/ 3494 w 7104"/>
                <a:gd name="T55" fmla="*/ 251 h 2856"/>
                <a:gd name="T56" fmla="*/ 3349 w 7104"/>
                <a:gd name="T57" fmla="*/ 249 h 2856"/>
                <a:gd name="T58" fmla="*/ 3207 w 7104"/>
                <a:gd name="T59" fmla="*/ 246 h 2856"/>
                <a:gd name="T60" fmla="*/ 3066 w 7104"/>
                <a:gd name="T61" fmla="*/ 243 h 2856"/>
                <a:gd name="T62" fmla="*/ 2928 w 7104"/>
                <a:gd name="T63" fmla="*/ 240 h 2856"/>
                <a:gd name="T64" fmla="*/ 2791 w 7104"/>
                <a:gd name="T65" fmla="*/ 235 h 2856"/>
                <a:gd name="T66" fmla="*/ 2656 w 7104"/>
                <a:gd name="T67" fmla="*/ 230 h 2856"/>
                <a:gd name="T68" fmla="*/ 2524 w 7104"/>
                <a:gd name="T69" fmla="*/ 225 h 2856"/>
                <a:gd name="T70" fmla="*/ 2266 w 7104"/>
                <a:gd name="T71" fmla="*/ 212 h 2856"/>
                <a:gd name="T72" fmla="*/ 2019 w 7104"/>
                <a:gd name="T73" fmla="*/ 198 h 2856"/>
                <a:gd name="T74" fmla="*/ 1782 w 7104"/>
                <a:gd name="T75" fmla="*/ 183 h 2856"/>
                <a:gd name="T76" fmla="*/ 1557 w 7104"/>
                <a:gd name="T77" fmla="*/ 167 h 2856"/>
                <a:gd name="T78" fmla="*/ 1343 w 7104"/>
                <a:gd name="T79" fmla="*/ 150 h 2856"/>
                <a:gd name="T80" fmla="*/ 1144 w 7104"/>
                <a:gd name="T81" fmla="*/ 132 h 2856"/>
                <a:gd name="T82" fmla="*/ 957 w 7104"/>
                <a:gd name="T83" fmla="*/ 114 h 2856"/>
                <a:gd name="T84" fmla="*/ 785 w 7104"/>
                <a:gd name="T85" fmla="*/ 96 h 2856"/>
                <a:gd name="T86" fmla="*/ 627 w 7104"/>
                <a:gd name="T87" fmla="*/ 79 h 2856"/>
                <a:gd name="T88" fmla="*/ 487 w 7104"/>
                <a:gd name="T89" fmla="*/ 63 h 2856"/>
                <a:gd name="T90" fmla="*/ 361 w 7104"/>
                <a:gd name="T91" fmla="*/ 48 h 2856"/>
                <a:gd name="T92" fmla="*/ 254 w 7104"/>
                <a:gd name="T93" fmla="*/ 35 h 2856"/>
                <a:gd name="T94" fmla="*/ 165 w 7104"/>
                <a:gd name="T95" fmla="*/ 23 h 2856"/>
                <a:gd name="T96" fmla="*/ 42 w 7104"/>
                <a:gd name="T97" fmla="*/ 6 h 2856"/>
                <a:gd name="T98" fmla="*/ 0 w 7104"/>
                <a:gd name="T99" fmla="*/ 0 h 2856"/>
                <a:gd name="T100" fmla="*/ 0 w 7104"/>
                <a:gd name="T101" fmla="*/ 0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07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>
                <a:gd name="T0" fmla="*/ 0 w 15356"/>
                <a:gd name="T1" fmla="*/ 0 h 8638"/>
                <a:gd name="T2" fmla="*/ 0 w 15356"/>
                <a:gd name="T3" fmla="*/ 8638 h 8638"/>
                <a:gd name="T4" fmla="*/ 15356 w 15356"/>
                <a:gd name="T5" fmla="*/ 8638 h 8638"/>
                <a:gd name="T6" fmla="*/ 15356 w 15356"/>
                <a:gd name="T7" fmla="*/ 0 h 8638"/>
                <a:gd name="T8" fmla="*/ 0 w 15356"/>
                <a:gd name="T9" fmla="*/ 0 h 8638"/>
                <a:gd name="T10" fmla="*/ 14748 w 15356"/>
                <a:gd name="T11" fmla="*/ 8038 h 8638"/>
                <a:gd name="T12" fmla="*/ 600 w 15356"/>
                <a:gd name="T13" fmla="*/ 8038 h 8638"/>
                <a:gd name="T14" fmla="*/ 600 w 15356"/>
                <a:gd name="T15" fmla="*/ 592 h 8638"/>
                <a:gd name="T16" fmla="*/ 14748 w 15356"/>
                <a:gd name="T17" fmla="*/ 592 h 8638"/>
                <a:gd name="T18" fmla="*/ 14748 w 15356"/>
                <a:gd name="T19" fmla="*/ 8038 h 8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PE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gray">
          <a:xfrm>
            <a:off x="866775" y="973138"/>
            <a:ext cx="65706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66775" y="2603500"/>
            <a:ext cx="657066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88" y="6391275"/>
            <a:ext cx="74295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1" i="0" smtClean="0">
                <a:solidFill>
                  <a:srgbClr val="B31166"/>
                </a:solidFill>
                <a:latin typeface="Century Gothic"/>
              </a:defRPr>
            </a:lvl1pPr>
          </a:lstStyle>
          <a:p>
            <a:pPr>
              <a:defRPr/>
            </a:pPr>
            <a:fld id="{1AD6914F-817A-440C-9C5B-DBE7F893EB51}" type="datetimeFigureOut">
              <a:rPr lang="es-PE"/>
              <a:pPr>
                <a:defRPr/>
              </a:pPr>
              <a:t>9/05/2024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688" y="6391275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B31166"/>
                </a:solidFill>
                <a:latin typeface="Century Gothic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21" name="Rectangle 20"/>
          <p:cNvSpPr/>
          <p:nvPr/>
        </p:nvSpPr>
        <p:spPr>
          <a:xfrm>
            <a:off x="7827963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63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0" b="0" i="0" smtClean="0">
                <a:solidFill>
                  <a:prstClr val="white"/>
                </a:solidFill>
                <a:latin typeface="Century Gothic"/>
              </a:defRPr>
            </a:lvl1pPr>
          </a:lstStyle>
          <a:p>
            <a:pPr>
              <a:defRPr/>
            </a:pPr>
            <a:fld id="{32CC3AC6-47A5-4123-B515-AB2798377AB3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55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686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562668" y="695659"/>
            <a:ext cx="2886804" cy="10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ts val="4000"/>
              <a:buFont typeface="Calibri"/>
              <a:buNone/>
            </a:pPr>
            <a:r>
              <a:rPr lang="es-PE" sz="32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Laboratorio de comunicación </a:t>
            </a:r>
            <a:r>
              <a:rPr lang="es-PE" sz="40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562668" y="2795712"/>
            <a:ext cx="2065116" cy="113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SzPts val="1600"/>
              <a:buFont typeface="Calibri"/>
              <a:buNone/>
            </a:pPr>
            <a:endParaRPr sz="16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562668" y="1905581"/>
            <a:ext cx="2886804" cy="46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200"/>
              <a:buFont typeface="Arial"/>
              <a:buNone/>
            </a:pPr>
            <a:r>
              <a:rPr lang="es-PE" sz="2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Semana 6. </a:t>
            </a:r>
            <a:r>
              <a:rPr lang="es-PE" sz="22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Delimitación del tema. 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200"/>
              <a:buFont typeface="Arial"/>
              <a:buNone/>
            </a:pPr>
            <a:endParaRPr lang="es-PE" sz="14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200"/>
              <a:buFont typeface="Arial"/>
              <a:buNone/>
            </a:pPr>
            <a:endParaRPr sz="14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 t="-1913" r="54024"/>
          <a:stretch/>
        </p:blipFill>
        <p:spPr>
          <a:xfrm>
            <a:off x="130999" y="5214130"/>
            <a:ext cx="1456778" cy="107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33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El informe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34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El objetivo de esta evaluación es dar cuenta de la propuesta temática e investigación realizada en grupo.</a:t>
            </a:r>
          </a:p>
          <a:p>
            <a:r>
              <a:rPr lang="es-PE" dirty="0">
                <a:solidFill>
                  <a:schemeClr val="tx1"/>
                </a:solidFill>
              </a:rPr>
              <a:t>En el presente informe se dará cuenta del tema y pregunta de investigación, de las fuentes leídas y de la bibliografía utilizada para la investigación. </a:t>
            </a:r>
          </a:p>
          <a:p>
            <a:pPr marL="0" indent="0">
              <a:buNone/>
            </a:pPr>
            <a:r>
              <a:rPr lang="es-PE" dirty="0"/>
              <a:t> 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s-P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8920"/>
            <a:ext cx="388843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01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827584" y="2204864"/>
            <a:ext cx="3263269" cy="3476685"/>
          </a:xfrm>
        </p:spPr>
        <p:txBody>
          <a:bodyPr/>
          <a:lstStyle/>
          <a:p>
            <a:r>
              <a:rPr lang="es-PE" sz="2400" dirty="0">
                <a:solidFill>
                  <a:srgbClr val="92D050"/>
                </a:solidFill>
              </a:rPr>
              <a:t>Consta de 4 partes:</a:t>
            </a:r>
            <a:br>
              <a:rPr lang="es-PE" sz="2400" dirty="0">
                <a:solidFill>
                  <a:srgbClr val="92D050"/>
                </a:solidFill>
              </a:rPr>
            </a:br>
            <a:r>
              <a:rPr lang="es-PE" sz="2400" dirty="0">
                <a:solidFill>
                  <a:srgbClr val="92D050"/>
                </a:solidFill>
              </a:rPr>
              <a:t> </a:t>
            </a:r>
            <a:br>
              <a:rPr lang="es-PE" sz="2400" dirty="0">
                <a:solidFill>
                  <a:srgbClr val="92D050"/>
                </a:solidFill>
              </a:rPr>
            </a:br>
            <a:r>
              <a:rPr lang="es-PE" sz="2400" dirty="0">
                <a:solidFill>
                  <a:srgbClr val="92D050"/>
                </a:solidFill>
              </a:rPr>
              <a:t>1) tema delimitado y pregunta de investigación</a:t>
            </a:r>
            <a:br>
              <a:rPr lang="es-PE" sz="2400" dirty="0">
                <a:solidFill>
                  <a:srgbClr val="92D050"/>
                </a:solidFill>
              </a:rPr>
            </a:br>
            <a:r>
              <a:rPr lang="es-PE" sz="2400" dirty="0">
                <a:solidFill>
                  <a:srgbClr val="92D050"/>
                </a:solidFill>
              </a:rPr>
              <a:t>2) fuentes  consultadas</a:t>
            </a:r>
            <a:br>
              <a:rPr lang="es-PE" sz="2400" dirty="0">
                <a:solidFill>
                  <a:srgbClr val="92D050"/>
                </a:solidFill>
              </a:rPr>
            </a:br>
            <a:r>
              <a:rPr lang="es-PE" sz="2400" dirty="0">
                <a:solidFill>
                  <a:srgbClr val="92D050"/>
                </a:solidFill>
              </a:rPr>
              <a:t>3) esquema</a:t>
            </a:r>
            <a:br>
              <a:rPr lang="es-PE" sz="2400" dirty="0">
                <a:solidFill>
                  <a:srgbClr val="92D050"/>
                </a:solidFill>
              </a:rPr>
            </a:br>
            <a:r>
              <a:rPr lang="es-PE" sz="2400" dirty="0">
                <a:solidFill>
                  <a:srgbClr val="92D050"/>
                </a:solidFill>
              </a:rPr>
              <a:t>4) bibliografía 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24744"/>
            <a:ext cx="3816424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20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>
                <a:solidFill>
                  <a:srgbClr val="92D050"/>
                </a:solidFill>
              </a:rPr>
              <a:t>Revisaremos cada parte (paso por paso)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098" name="Picture 2" descr="C:\Users\Acer Intel\Desktop\Screenshot_20200512_2327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25448"/>
            <a:ext cx="3675526" cy="300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3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Paso 1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96" y="2708920"/>
            <a:ext cx="288339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31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Delimitación y pregunta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17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Parte 1: tema y pregunta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/>
          </a:p>
          <a:p>
            <a:r>
              <a:rPr lang="es-PE" dirty="0">
                <a:solidFill>
                  <a:schemeClr val="tx1"/>
                </a:solidFill>
              </a:rPr>
              <a:t>Tema delimitado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Pregunta de investigación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08920"/>
            <a:ext cx="363450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34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solidFill>
                  <a:srgbClr val="92D050"/>
                </a:solidFill>
              </a:rPr>
              <a:t>Nuestro tema general es el debate entre lo innato y lo aprendido. 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288032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6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ítu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PE" altLang="es-PE" sz="2800">
                <a:solidFill>
                  <a:srgbClr val="92D050"/>
                </a:solidFill>
              </a:rPr>
              <a:t>Un tema específico: delimitación</a:t>
            </a:r>
          </a:p>
        </p:txBody>
      </p:sp>
      <p:sp>
        <p:nvSpPr>
          <p:cNvPr id="37891" name="Marcador de contenido 3"/>
          <p:cNvSpPr>
            <a:spLocks noGrp="1" noChangeArrowheads="1"/>
          </p:cNvSpPr>
          <p:nvPr>
            <p:ph sz="half" idx="1"/>
          </p:nvPr>
        </p:nvSpPr>
        <p:spPr>
          <a:xfrm>
            <a:off x="866775" y="2603500"/>
            <a:ext cx="3617913" cy="3416300"/>
          </a:xfrm>
        </p:spPr>
        <p:txBody>
          <a:bodyPr/>
          <a:lstStyle/>
          <a:p>
            <a:endParaRPr lang="es-PE" altLang="es-PE" dirty="0"/>
          </a:p>
          <a:p>
            <a:r>
              <a:rPr lang="es-PE" altLang="es-PE" dirty="0">
                <a:solidFill>
                  <a:schemeClr val="tx1"/>
                </a:solidFill>
              </a:rPr>
              <a:t>Todo tema debe estar delimitado. </a:t>
            </a:r>
          </a:p>
          <a:p>
            <a:r>
              <a:rPr lang="es-PE" altLang="es-PE" dirty="0">
                <a:solidFill>
                  <a:schemeClr val="tx1"/>
                </a:solidFill>
              </a:rPr>
              <a:t>No es un capricho. Permite investigar con mayor facilidad. </a:t>
            </a:r>
          </a:p>
          <a:p>
            <a:r>
              <a:rPr lang="es-PE" altLang="es-PE" dirty="0">
                <a:solidFill>
                  <a:schemeClr val="tx1"/>
                </a:solidFill>
              </a:rPr>
              <a:t>Hay tres criterios: delimitación temática, temporal y espacial. </a:t>
            </a:r>
          </a:p>
        </p:txBody>
      </p:sp>
      <p:pic>
        <p:nvPicPr>
          <p:cNvPr id="37892" name="Marcador de contenido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6825" y="2781300"/>
            <a:ext cx="3263900" cy="3240088"/>
          </a:xfrm>
        </p:spPr>
      </p:pic>
    </p:spTree>
    <p:extLst>
      <p:ext uri="{BB962C8B-B14F-4D97-AF65-F5344CB8AC3E}">
        <p14:creationId xmlns:p14="http://schemas.microsoft.com/office/powerpoint/2010/main" val="110688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Ya tenemos el área.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Hay que identificar un tema dentro del área.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Dentro del áreas, y solo a través de lecturas, especificarán el tema a investigar.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EA111CC-9F78-4A73-BF32-1152E4F581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1026" name="Picture 2" descr="ALFREDO LLERENA MERCADO: TRABAJO DE CAMPO PARA NIVELES DE ORGANIZACIÓN  ECOLÓGICOS">
            <a:extLst>
              <a:ext uri="{FF2B5EF4-FFF2-40B4-BE49-F238E27FC236}">
                <a16:creationId xmlns:a16="http://schemas.microsoft.com/office/drawing/2014/main" id="{87A56004-7D2E-4533-AA6B-C783D69D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086" y="2492896"/>
            <a:ext cx="396177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9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68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/>
        </p:nvSpPr>
        <p:spPr>
          <a:xfrm>
            <a:off x="869441" y="1136176"/>
            <a:ext cx="281545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PE" sz="3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Índice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869441" y="2290409"/>
            <a:ext cx="6449171" cy="35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 algn="just"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PE" dirty="0">
                <a:solidFill>
                  <a:srgbClr val="000000"/>
                </a:solidFill>
              </a:rPr>
              <a:t>Parte 1: Bienvenida</a:t>
            </a:r>
          </a:p>
          <a:p>
            <a:pPr marL="342900" indent="-342900" algn="just"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PE" dirty="0">
                <a:solidFill>
                  <a:srgbClr val="000000"/>
                </a:solidFill>
              </a:rPr>
              <a:t>Parte 2: Objetivos</a:t>
            </a:r>
          </a:p>
          <a:p>
            <a:pPr marL="342900" indent="-342900" algn="just"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PE" dirty="0">
                <a:solidFill>
                  <a:srgbClr val="000000"/>
                </a:solidFill>
              </a:rPr>
              <a:t>Parte 3: Explicación del tema</a:t>
            </a:r>
          </a:p>
          <a:p>
            <a:pPr marL="342900" indent="-342900" algn="just"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PE" dirty="0">
                <a:solidFill>
                  <a:srgbClr val="000000"/>
                </a:solidFill>
              </a:rPr>
              <a:t>Parte 4: Preguntas</a:t>
            </a:r>
          </a:p>
          <a:p>
            <a:pPr marL="342900" indent="-342900" algn="just">
              <a:buClr>
                <a:srgbClr val="FFFFFF"/>
              </a:buClr>
              <a:buSzPts val="2000"/>
              <a:buFont typeface="Arial"/>
              <a:buChar char="•"/>
            </a:pPr>
            <a:r>
              <a:rPr lang="es-PE" dirty="0">
                <a:solidFill>
                  <a:srgbClr val="000000"/>
                </a:solidFill>
              </a:rPr>
              <a:t>Parte 5: Cierre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276901" y="199304"/>
            <a:ext cx="4042616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ts val="1200"/>
              <a:buFont typeface="Calibri"/>
              <a:buNone/>
            </a:pPr>
            <a:r>
              <a:rPr lang="es-PE" sz="1200" dirty="0">
                <a:solidFill>
                  <a:srgbClr val="FFFFFF"/>
                </a:solidFill>
                <a:latin typeface="Calibri"/>
                <a:sym typeface="Calibri"/>
              </a:rPr>
              <a:t>Laboratorio de comunicación  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4852315" y="199304"/>
            <a:ext cx="4042616" cy="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FFFFFF"/>
              </a:buClr>
              <a:buSzPts val="1200"/>
              <a:buFont typeface="Calibri"/>
              <a:buNone/>
            </a:pPr>
            <a:r>
              <a:rPr lang="es-PE" sz="1200" dirty="0">
                <a:solidFill>
                  <a:srgbClr val="FFFFFF"/>
                </a:solidFill>
                <a:latin typeface="Calibri"/>
                <a:sym typeface="Calibri"/>
              </a:rPr>
              <a:t>Víctor Gonzalo Ramírez Herrera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3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solidFill>
                  <a:srgbClr val="92D050"/>
                </a:solidFill>
              </a:rPr>
              <a:t>Por ejemplo (este conducirá todo el ejercicio de hoy)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36912"/>
            <a:ext cx="3096344" cy="235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005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>
                <a:solidFill>
                  <a:srgbClr val="92D050"/>
                </a:solidFill>
              </a:rPr>
              <a:t>Adquisición del lenguaje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Paso 1: área: lo innato y lo aprendido.  Esto lo propone el curso (les ahorra tiempo y búsqueda bibliográfica)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Paso 2: adquisición del lenguaje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Paso 3: (una delimitación más específica)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s-P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36912"/>
            <a:ext cx="3600400" cy="33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91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>
                <a:solidFill>
                  <a:srgbClr val="92D050"/>
                </a:solidFill>
              </a:rPr>
              <a:t>Paso 3: delimitación. Distintas aristas de abordaje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Puede, por ejemplo, ser adquisición de L1 o de L2. </a:t>
            </a:r>
          </a:p>
          <a:p>
            <a:pPr marL="0" indent="0">
              <a:buNone/>
            </a:pP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Acá viene el debate en el grupo:  tiene que optar por una. 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P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904"/>
            <a:ext cx="374441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3495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600" dirty="0">
                <a:solidFill>
                  <a:srgbClr val="92D050"/>
                </a:solidFill>
              </a:rPr>
              <a:t>Adquisición de la L1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8909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600" dirty="0">
                <a:solidFill>
                  <a:srgbClr val="92D050"/>
                </a:solidFill>
              </a:rPr>
              <a:t>Ese es un buen punto de partida, pero falta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76872"/>
            <a:ext cx="3224411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74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3200" dirty="0">
                <a:solidFill>
                  <a:srgbClr val="92D050"/>
                </a:solidFill>
              </a:rPr>
              <a:t>Por qué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Porque sigue siendo muy general.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Va a ser problemático identificar textos especializados si sigue siendo tan general.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Hay que seguir leyendo para justificar la delimitación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s-P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19363"/>
            <a:ext cx="3600400" cy="35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17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Adquisición de la L1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5171671" y="1988840"/>
            <a:ext cx="2818159" cy="2972628"/>
          </a:xfrm>
        </p:spPr>
        <p:txBody>
          <a:bodyPr/>
          <a:lstStyle/>
          <a:p>
            <a:pPr marL="457200" indent="-457200">
              <a:buAutoNum type="arabicParenR"/>
            </a:pPr>
            <a:endParaRPr lang="es-PE" dirty="0"/>
          </a:p>
          <a:p>
            <a:pPr marL="457200" indent="-457200">
              <a:buAutoNum type="arabicParenR"/>
            </a:pPr>
            <a:endParaRPr lang="es-PE" dirty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endParaRPr lang="es-PE" dirty="0">
              <a:solidFill>
                <a:schemeClr val="tx1"/>
              </a:solidFill>
            </a:endParaRPr>
          </a:p>
          <a:p>
            <a:pPr marL="457200" indent="-457200">
              <a:buAutoNum type="arabicParenR"/>
            </a:pPr>
            <a:r>
              <a:rPr lang="es-PE" dirty="0">
                <a:solidFill>
                  <a:schemeClr val="tx1"/>
                </a:solidFill>
              </a:rPr>
              <a:t>Comprensión, producción.</a:t>
            </a:r>
          </a:p>
          <a:p>
            <a:pPr marL="457200" indent="-457200">
              <a:buAutoNum type="arabicParenR"/>
            </a:pPr>
            <a:r>
              <a:rPr lang="es-PE" dirty="0">
                <a:solidFill>
                  <a:schemeClr val="tx1"/>
                </a:solidFill>
              </a:rPr>
              <a:t> niños, adolescentes o adultos.</a:t>
            </a:r>
          </a:p>
          <a:p>
            <a:pPr marL="457200" indent="-457200">
              <a:buAutoNum type="arabicParenR"/>
            </a:pPr>
            <a:endParaRPr lang="es-PE" dirty="0"/>
          </a:p>
          <a:p>
            <a:pPr marL="457200" indent="-457200">
              <a:buAutoNum type="arabicParenR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03046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592" y="2060848"/>
            <a:ext cx="6619245" cy="1822514"/>
          </a:xfrm>
        </p:spPr>
        <p:txBody>
          <a:bodyPr/>
          <a:lstStyle/>
          <a:p>
            <a:r>
              <a:rPr lang="es-PE" sz="2000" dirty="0">
                <a:solidFill>
                  <a:srgbClr val="92D050"/>
                </a:solidFill>
              </a:rPr>
              <a:t>Adquisición de la L1 (acá podría hasta especificarse la lengua, pero lo dejamos como proceso general) a nivel de producción (suele ser lo recomendado por los investigadores como señal de desarrollo del lenguaje y que no se confunda con el </a:t>
            </a:r>
            <a:r>
              <a:rPr lang="es-PE" sz="2000" dirty="0" err="1">
                <a:solidFill>
                  <a:srgbClr val="92D050"/>
                </a:solidFill>
              </a:rPr>
              <a:t>maternés</a:t>
            </a:r>
            <a:r>
              <a:rPr lang="es-PE" sz="2000" dirty="0">
                <a:solidFill>
                  <a:srgbClr val="92D050"/>
                </a:solidFill>
              </a:rPr>
              <a:t>) en niños menores de seis años (sería el proceso natural, antes del periodo crítico e implicaría niños sin problemas para aprenderlo)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2400" dirty="0">
                <a:solidFill>
                  <a:schemeClr val="tx1"/>
                </a:solidFill>
              </a:rPr>
              <a:t>Hasta ahí, va genial. Pero solo es la delimitación temática. Falta la temporal y espacial . </a:t>
            </a:r>
          </a:p>
        </p:txBody>
      </p:sp>
    </p:spTree>
    <p:extLst>
      <p:ext uri="{BB962C8B-B14F-4D97-AF65-F5344CB8AC3E}">
        <p14:creationId xmlns:p14="http://schemas.microsoft.com/office/powerpoint/2010/main" val="356594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C6AEE4-E366-4CA1-845E-17D782C5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00A0F2E-92CF-4C03-8D25-751A011A15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Lo importante de la diapositiva anterior reside en los paréntesis. </a:t>
            </a:r>
          </a:p>
          <a:p>
            <a:r>
              <a:rPr lang="es-ES" dirty="0">
                <a:solidFill>
                  <a:schemeClr val="tx1"/>
                </a:solidFill>
              </a:rPr>
              <a:t>Ellos quieren evidenciar las razones que ustedes manejan para justificar la delimitación de sus temas. </a:t>
            </a:r>
          </a:p>
          <a:p>
            <a:r>
              <a:rPr lang="es-ES" dirty="0">
                <a:solidFill>
                  <a:schemeClr val="tx1"/>
                </a:solidFill>
              </a:rPr>
              <a:t>Y nos lleva algo central</a:t>
            </a:r>
          </a:p>
          <a:p>
            <a:endParaRPr lang="es-419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6C870F3-7A01-46CE-9B43-028838F06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0032" y="2603502"/>
            <a:ext cx="3415606" cy="32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1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13D1F40-D513-4048-A545-8DCEA8E0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solidFill>
                  <a:srgbClr val="92D050"/>
                </a:solidFill>
              </a:rPr>
              <a:t>¡Solo pueden delimitar si leen!</a:t>
            </a:r>
            <a:endParaRPr lang="es-419" sz="3600" dirty="0">
              <a:solidFill>
                <a:srgbClr val="92D050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B40E207-191C-4839-8C86-FDD1389E2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Cada una de las delimitaciones que realicen deben estar basadas en fuentes revisadas. </a:t>
            </a:r>
            <a:endParaRPr lang="es-419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2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Laboratorio de comunicación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Semana 5.  </a:t>
            </a:r>
          </a:p>
        </p:txBody>
      </p:sp>
    </p:spTree>
    <p:extLst>
      <p:ext uri="{BB962C8B-B14F-4D97-AF65-F5344CB8AC3E}">
        <p14:creationId xmlns:p14="http://schemas.microsoft.com/office/powerpoint/2010/main" val="3324122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EF4D81C-5577-49DF-8D5D-2950CF1F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solidFill>
                  <a:srgbClr val="92D050"/>
                </a:solidFill>
              </a:rPr>
              <a:t>Continuamos</a:t>
            </a:r>
            <a:endParaRPr lang="es-419" sz="3600" dirty="0">
              <a:solidFill>
                <a:srgbClr val="92D05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93B242-4775-4178-9632-8562117F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85" y="2537157"/>
            <a:ext cx="3433848" cy="2548027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50FF42-6524-4F46-BAF8-AF73E4578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63898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Delimitación final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Adquisición del la L1 en niños menores de seis años</a:t>
            </a:r>
          </a:p>
          <a:p>
            <a:r>
              <a:rPr lang="es-PE" dirty="0">
                <a:solidFill>
                  <a:schemeClr val="tx1"/>
                </a:solidFill>
              </a:rPr>
              <a:t>Espacial:  España(de dónde tenemos más información). </a:t>
            </a:r>
          </a:p>
          <a:p>
            <a:r>
              <a:rPr lang="es-PE" dirty="0">
                <a:solidFill>
                  <a:schemeClr val="tx1"/>
                </a:solidFill>
              </a:rPr>
              <a:t>Temporal: en los últimos 20 años (de qué año es nuestra bibliografía). 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P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26555"/>
            <a:ext cx="3752503" cy="363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591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38536"/>
            <a:ext cx="7584504" cy="426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187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solidFill>
                  <a:srgbClr val="92D050"/>
                </a:solidFill>
              </a:rPr>
              <a:t>Adquisición de la L1 a nivel productivo en niños menores de seis años en investigaciones de España en los últimos veinte años. 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206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" y="1412776"/>
            <a:ext cx="762000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162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>
                <a:solidFill>
                  <a:srgbClr val="92D050"/>
                </a:solidFill>
              </a:rPr>
              <a:t>Lo que viene ahí es sencillo porque la pregunta (como el área) se la hemos dado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¿es (el tema delimitado) innato o aprendido?</a:t>
            </a:r>
          </a:p>
        </p:txBody>
      </p:sp>
    </p:spTree>
    <p:extLst>
      <p:ext uri="{BB962C8B-B14F-4D97-AF65-F5344CB8AC3E}">
        <p14:creationId xmlns:p14="http://schemas.microsoft.com/office/powerpoint/2010/main" val="143202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>
                <a:solidFill>
                  <a:srgbClr val="92D050"/>
                </a:solidFill>
              </a:rPr>
              <a:t>¿es  la adquisición de la L1 a nivel productivo en niños menores de seis años en investigaciones de España en los últimos veinte años un proceso innato o aprendido?</a:t>
            </a:r>
            <a:br>
              <a:rPr lang="es-PE" sz="2400" dirty="0">
                <a:solidFill>
                  <a:srgbClr val="92D050"/>
                </a:solidFill>
              </a:rPr>
            </a:br>
            <a:endParaRPr lang="es-PE" sz="2400" dirty="0">
              <a:solidFill>
                <a:srgbClr val="92D050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4249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Las fuentes</a:t>
            </a:r>
            <a:br>
              <a:rPr lang="es-PE" dirty="0"/>
            </a:br>
            <a:endParaRPr lang="es-PE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00103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Las fuentes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Fuentes consultadas: solo pueden ser artículos académicos (</a:t>
            </a:r>
            <a:r>
              <a:rPr lang="es-PE" dirty="0" err="1">
                <a:solidFill>
                  <a:schemeClr val="tx1"/>
                </a:solidFill>
              </a:rPr>
              <a:t>papers</a:t>
            </a:r>
            <a:r>
              <a:rPr lang="es-PE" dirty="0">
                <a:solidFill>
                  <a:schemeClr val="tx1"/>
                </a:solidFill>
              </a:rPr>
              <a:t>), tesis y libros. No páginas web, ni revistas. 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Tres  fuentes por integrante (para mis estudiantes). 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904"/>
            <a:ext cx="370373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592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7428FC-5793-4030-B2B9-6ED6AC64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92D050"/>
                </a:solidFill>
              </a:rPr>
              <a:t>Por qué solo tesis, </a:t>
            </a:r>
            <a:r>
              <a:rPr lang="es-ES" sz="3200" i="1" dirty="0" err="1">
                <a:solidFill>
                  <a:srgbClr val="92D050"/>
                </a:solidFill>
              </a:rPr>
              <a:t>papers</a:t>
            </a:r>
            <a:r>
              <a:rPr lang="es-ES" sz="3200" dirty="0">
                <a:solidFill>
                  <a:srgbClr val="92D050"/>
                </a:solidFill>
              </a:rPr>
              <a:t> y libros</a:t>
            </a:r>
            <a:endParaRPr lang="es-419" sz="3200" dirty="0">
              <a:solidFill>
                <a:srgbClr val="92D05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2F02A4-6D5B-4602-8ADC-B8953D33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16" y="2420888"/>
            <a:ext cx="3263267" cy="3024336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C9AE24B-83D3-4845-A2DA-52BD1296B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4269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4400" dirty="0">
                <a:solidFill>
                  <a:srgbClr val="92D050"/>
                </a:solidFill>
              </a:rPr>
              <a:t>Parte 1: Bienvenida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9375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9BCA50-2FCD-4035-AF81-5ECCDEB1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92D050"/>
                </a:solidFill>
              </a:rPr>
              <a:t>Principalmente</a:t>
            </a:r>
            <a:endParaRPr lang="es-419" dirty="0">
              <a:solidFill>
                <a:srgbClr val="92D050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8570567-C9F0-478F-8C16-BC0BC4CD00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Existen entidades que validan lo propuesto. </a:t>
            </a:r>
          </a:p>
          <a:p>
            <a:r>
              <a:rPr lang="es-ES" dirty="0"/>
              <a:t>Han pasado por (varias) revisiones. </a:t>
            </a:r>
          </a:p>
          <a:p>
            <a:r>
              <a:rPr lang="es-ES" dirty="0"/>
              <a:t>Estas tres publicaciones se sustentan en evidencia. </a:t>
            </a:r>
            <a:endParaRPr lang="es-419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CE5EA91-51AF-4AAE-A1A9-17A162009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2852936"/>
            <a:ext cx="3057712" cy="30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68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Bajo este formato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4"/>
            <a:endParaRPr lang="es-PE" dirty="0"/>
          </a:p>
          <a:p>
            <a:r>
              <a:rPr lang="es-PE" dirty="0">
                <a:solidFill>
                  <a:schemeClr val="tx1"/>
                </a:solidFill>
              </a:rPr>
              <a:t>Fuente en APA:</a:t>
            </a:r>
          </a:p>
          <a:p>
            <a:r>
              <a:rPr lang="es-PE" dirty="0">
                <a:solidFill>
                  <a:schemeClr val="tx1"/>
                </a:solidFill>
              </a:rPr>
              <a:t>Responsable de la fuente:</a:t>
            </a:r>
          </a:p>
          <a:p>
            <a:r>
              <a:rPr lang="es-PE" dirty="0">
                <a:solidFill>
                  <a:schemeClr val="tx1"/>
                </a:solidFill>
              </a:rPr>
              <a:t>Comentario: a) describe la fuentes y b) cómo es útil en el trabajo.  Ambas respuesta en el mismo modelos de párrafo que hemos venido trabajando. 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6196"/>
            <a:ext cx="3744416" cy="3455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22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1272744"/>
              </p:ext>
            </p:extLst>
          </p:nvPr>
        </p:nvGraphicFramePr>
        <p:xfrm>
          <a:off x="866775" y="2996952"/>
          <a:ext cx="3617913" cy="2880320"/>
        </p:xfrm>
        <a:graphic>
          <a:graphicData uri="http://schemas.openxmlformats.org/drawingml/2006/table">
            <a:tbl>
              <a:tblPr bandRow="1"/>
              <a:tblGrid>
                <a:gridCol w="361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PE" sz="7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b="1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Fuente 1: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b="1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Responsable de la fuente:</a:t>
                      </a:r>
                      <a:endParaRPr lang="es-PE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100" b="1" dirty="0">
                        <a:effectLst/>
                        <a:latin typeface="Arial Narrow"/>
                        <a:ea typeface="Arial Narrow"/>
                        <a:cs typeface="Arial Narrow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100" b="1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Referencia (completa) de la fuente en APA.</a:t>
                      </a:r>
                      <a:endParaRPr lang="es-PE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s-PE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PE" sz="1100" b="1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Indicar su utilidad (descripción</a:t>
                      </a:r>
                      <a:r>
                        <a:rPr lang="es-PE" sz="1100" b="1" baseline="0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 y utilidad</a:t>
                      </a:r>
                      <a:r>
                        <a:rPr lang="es-PE" sz="1100" b="1" dirty="0">
                          <a:effectLst/>
                          <a:latin typeface="Arial Narrow"/>
                          <a:ea typeface="Arial Narrow"/>
                          <a:cs typeface="Arial Narrow"/>
                        </a:rPr>
                        <a:t> </a:t>
                      </a:r>
                      <a:endParaRPr lang="es-PE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44835" marR="448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08920"/>
            <a:ext cx="3816424" cy="331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13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Completemos…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Fuente 1</a:t>
            </a:r>
          </a:p>
          <a:p>
            <a:r>
              <a:rPr lang="es-PE" dirty="0">
                <a:solidFill>
                  <a:schemeClr val="tx1"/>
                </a:solidFill>
              </a:rPr>
              <a:t> Responsable de la fuente: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Ramírez Herrera, Víctor Gonzalo</a:t>
            </a:r>
          </a:p>
          <a:p>
            <a:r>
              <a:rPr lang="es-PE" dirty="0">
                <a:solidFill>
                  <a:schemeClr val="tx1"/>
                </a:solidFill>
              </a:rPr>
              <a:t>Referencia completa (APA)</a:t>
            </a:r>
          </a:p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Vega, M. y Cortes, F. (</a:t>
            </a:r>
            <a:r>
              <a:rPr lang="es-PE" dirty="0" err="1">
                <a:solidFill>
                  <a:schemeClr val="tx1"/>
                </a:solidFill>
              </a:rPr>
              <a:t>coords</a:t>
            </a:r>
            <a:r>
              <a:rPr lang="es-PE" dirty="0">
                <a:solidFill>
                  <a:schemeClr val="tx1"/>
                </a:solidFill>
              </a:rPr>
              <a:t>). (1999). Psicolingüística del español. Simancas Ediciones S.A</a:t>
            </a:r>
          </a:p>
        </p:txBody>
      </p:sp>
    </p:spTree>
    <p:extLst>
      <p:ext uri="{BB962C8B-B14F-4D97-AF65-F5344CB8AC3E}">
        <p14:creationId xmlns:p14="http://schemas.microsoft.com/office/powerpoint/2010/main" val="3098730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Indicar su utilidad</a:t>
            </a:r>
          </a:p>
        </p:txBody>
      </p:sp>
      <p:sp>
        <p:nvSpPr>
          <p:cNvPr id="10" name="9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1) Descripción </a:t>
            </a:r>
          </a:p>
          <a:p>
            <a:r>
              <a:rPr lang="es-PE" dirty="0">
                <a:solidFill>
                  <a:schemeClr val="tx1"/>
                </a:solidFill>
              </a:rPr>
              <a:t>2) utilidad</a:t>
            </a:r>
          </a:p>
        </p:txBody>
      </p:sp>
    </p:spTree>
    <p:extLst>
      <p:ext uri="{BB962C8B-B14F-4D97-AF65-F5344CB8AC3E}">
        <p14:creationId xmlns:p14="http://schemas.microsoft.com/office/powerpoint/2010/main" val="2160044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Descripción 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866216" y="2603500"/>
            <a:ext cx="7018151" cy="3633812"/>
          </a:xfrm>
        </p:spPr>
        <p:txBody>
          <a:bodyPr/>
          <a:lstStyle/>
          <a:p>
            <a:pPr marL="0" indent="0" algn="just">
              <a:buNone/>
            </a:pPr>
            <a:r>
              <a:rPr lang="es-PE" sz="1600" dirty="0">
                <a:solidFill>
                  <a:schemeClr val="tx1"/>
                </a:solidFill>
              </a:rPr>
              <a:t>El presente texto es un estado de la cuestión de los principales alcances relacionados con la comprensión, producción y adquisición del lenguaje. En primer lugar, presenta resultados de experimentos vinculados a la comprensión de léxico y de ambigüedades sintácticas. Acá la perspectiva es generativista. En segundo lugar, el documento muestra amplias investigaciones relacionadas a los procesos de producción lingüística en diversas edades. Hay fuerte atención a los porcentajes del léxico en niños y en la adquisición de segundas lenguas. En tercer lugar, hay una fuerte investigación con respecto a la adquisición del lenguaje. Esta se divide en perspectivas generativas y construccionistas. Como el título lo indica, acá el trabajo es presentar resultados para validar alguna de esta posiciones.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33250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Utilidad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66216" y="2420888"/>
            <a:ext cx="7378191" cy="3672408"/>
          </a:xfrm>
        </p:spPr>
        <p:txBody>
          <a:bodyPr/>
          <a:lstStyle/>
          <a:p>
            <a:pPr marL="0" indent="0">
              <a:buNone/>
            </a:pPr>
            <a:r>
              <a:rPr lang="es-PE" dirty="0">
                <a:solidFill>
                  <a:schemeClr val="tx1"/>
                </a:solidFill>
              </a:rPr>
              <a:t>La utilidad de este texto, y sobre todo del capitulo 11, reside en la presentación detallada  tanto de los argumentos generativos de raigambre </a:t>
            </a:r>
            <a:r>
              <a:rPr lang="es-PE" dirty="0" err="1">
                <a:solidFill>
                  <a:schemeClr val="tx1"/>
                </a:solidFill>
              </a:rPr>
              <a:t>innatista</a:t>
            </a:r>
            <a:r>
              <a:rPr lang="es-PE" dirty="0">
                <a:solidFill>
                  <a:schemeClr val="tx1"/>
                </a:solidFill>
              </a:rPr>
              <a:t> y los argumentos conexionista de raigambre conductista.  Por un lado, se presenta los cinco principales argumentos generativos con evidencia empírica. Dicha sección se concentra en revisar los supuestos </a:t>
            </a:r>
            <a:r>
              <a:rPr lang="es-PE" dirty="0" err="1">
                <a:solidFill>
                  <a:schemeClr val="tx1"/>
                </a:solidFill>
              </a:rPr>
              <a:t>innamovibles</a:t>
            </a:r>
            <a:r>
              <a:rPr lang="es-PE" dirty="0">
                <a:solidFill>
                  <a:schemeClr val="tx1"/>
                </a:solidFill>
              </a:rPr>
              <a:t> y los datos encargados de su validación. Por otro lado, se presenta un revisión, esta vez del lado conductista, de los mismos argumentos. En este mismo sentido, se presenta evidencia cercana a esta postura y deja con poca validez los presentado en la primera sección. </a:t>
            </a:r>
          </a:p>
        </p:txBody>
      </p:sp>
    </p:spTree>
    <p:extLst>
      <p:ext uri="{BB962C8B-B14F-4D97-AF65-F5344CB8AC3E}">
        <p14:creationId xmlns:p14="http://schemas.microsoft.com/office/powerpoint/2010/main" val="2625935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5A0396A-440E-44D4-B222-BF5DF6A4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92D050"/>
                </a:solidFill>
              </a:rPr>
              <a:t>Para los que no siguen la ficha</a:t>
            </a:r>
            <a:endParaRPr lang="es-419" dirty="0">
              <a:solidFill>
                <a:srgbClr val="92D050"/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03D1232-4542-4480-B981-8B34200493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Lo anterior es una evidencia de que seguimos la estructura revisada. 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La que tiene una oración temática, oraciones secundarias y conectores lógicos. </a:t>
            </a:r>
            <a:endParaRPr lang="es-419" dirty="0">
              <a:solidFill>
                <a:schemeClr val="tx1"/>
              </a:solidFill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32D212A-9FBC-4337-A34C-63C0FA75B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4048" y="2708920"/>
            <a:ext cx="3384376" cy="33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solidFill>
                  <a:srgbClr val="92D050"/>
                </a:solidFill>
              </a:rPr>
              <a:t>Ustedes tienen que presentar tres fuentes por integrante de grupo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76872"/>
            <a:ext cx="3273940" cy="327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480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400" dirty="0">
                <a:solidFill>
                  <a:srgbClr val="92D050"/>
                </a:solidFill>
              </a:rPr>
              <a:t>El esquema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348880"/>
            <a:ext cx="3462311" cy="289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77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Qué veremos hoy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PE" dirty="0">
                <a:solidFill>
                  <a:schemeClr val="tx1"/>
                </a:solidFill>
              </a:rPr>
              <a:t>Hoy veremos cómo se delimita un tema de investigación. </a:t>
            </a:r>
          </a:p>
          <a:p>
            <a:r>
              <a:rPr lang="es-PE" dirty="0">
                <a:solidFill>
                  <a:schemeClr val="tx1"/>
                </a:solidFill>
              </a:rPr>
              <a:t>Revisaremos los tres criterios: temático, espacial y temporal. </a:t>
            </a:r>
          </a:p>
          <a:p>
            <a:r>
              <a:rPr lang="es-PE" dirty="0">
                <a:solidFill>
                  <a:schemeClr val="tx1"/>
                </a:solidFill>
              </a:rPr>
              <a:t>Trabajo este aspecto desde la construcción de un informe sobre su tema de trabajo. </a:t>
            </a:r>
          </a:p>
        </p:txBody>
      </p:sp>
      <p:pic>
        <p:nvPicPr>
          <p:cNvPr id="3074" name="Picture 2" descr="C:\Users\Acer Intel\Desktop\Screenshot_20200421_23432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2620036"/>
            <a:ext cx="3619500" cy="33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76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z="2800" dirty="0">
                <a:solidFill>
                  <a:srgbClr val="92D050"/>
                </a:solidFill>
              </a:rPr>
              <a:t>Vimos que el esquema tenía tres partes básicas</a:t>
            </a:r>
          </a:p>
        </p:txBody>
      </p:sp>
      <p:sp>
        <p:nvSpPr>
          <p:cNvPr id="11" name="10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s-PE" sz="2400" dirty="0">
              <a:solidFill>
                <a:schemeClr val="tx1"/>
              </a:solidFill>
            </a:endParaRPr>
          </a:p>
          <a:p>
            <a:endParaRPr lang="es-PE" sz="2400" dirty="0">
              <a:solidFill>
                <a:schemeClr val="tx1"/>
              </a:solidFill>
            </a:endParaRPr>
          </a:p>
          <a:p>
            <a:r>
              <a:rPr lang="es-PE" sz="2400" dirty="0">
                <a:solidFill>
                  <a:schemeClr val="tx1"/>
                </a:solidFill>
              </a:rPr>
              <a:t>Introducción</a:t>
            </a:r>
          </a:p>
          <a:p>
            <a:r>
              <a:rPr lang="es-PE" sz="2400" dirty="0">
                <a:solidFill>
                  <a:schemeClr val="tx1"/>
                </a:solidFill>
              </a:rPr>
              <a:t>Desarrollo </a:t>
            </a:r>
          </a:p>
          <a:p>
            <a:r>
              <a:rPr lang="es-PE" sz="2400" dirty="0">
                <a:solidFill>
                  <a:schemeClr val="tx1"/>
                </a:solidFill>
              </a:rPr>
              <a:t>Cierre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36912"/>
            <a:ext cx="357758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97128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D1C3D93-D521-4C6B-A528-9123E0E4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92D050"/>
                </a:solidFill>
              </a:rPr>
              <a:t>Importante</a:t>
            </a:r>
            <a:endParaRPr lang="es-419" dirty="0">
              <a:solidFill>
                <a:srgbClr val="92D050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29733FA-2ED6-4C8A-8A79-CC179A3D6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42719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4568C2-30FF-4BDF-B1CE-41C33C78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92D050"/>
                </a:solidFill>
              </a:rPr>
              <a:t>Hagan siempre el desarrollo primero</a:t>
            </a:r>
            <a:endParaRPr lang="es-419" sz="3200" dirty="0">
              <a:solidFill>
                <a:srgbClr val="92D050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4CD6336-AC18-4EFC-B19B-46FFBC1F3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cap="none" dirty="0"/>
              <a:t>Sino les pasará esto</a:t>
            </a:r>
            <a:endParaRPr lang="es-419" cap="none" dirty="0"/>
          </a:p>
        </p:txBody>
      </p:sp>
    </p:spTree>
    <p:extLst>
      <p:ext uri="{BB962C8B-B14F-4D97-AF65-F5344CB8AC3E}">
        <p14:creationId xmlns:p14="http://schemas.microsoft.com/office/powerpoint/2010/main" val="3415019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A52FA7-0201-4B4A-A11D-6227930E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B89E30C-3D10-4C34-B92E-95DE4B5F8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486" y="2708920"/>
            <a:ext cx="628302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1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9A9961-481C-4445-A231-51FBA883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92D050"/>
                </a:solidFill>
              </a:rPr>
              <a:t>Ahora bien…</a:t>
            </a:r>
            <a:endParaRPr lang="es-419" sz="3200" dirty="0">
              <a:solidFill>
                <a:srgbClr val="92D050"/>
              </a:solidFill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715B4B-AFDD-4B05-A8E9-53CDBB891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42041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1. Desarrollo 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>
          <a:xfrm>
            <a:off x="899592" y="2348880"/>
            <a:ext cx="3618868" cy="576262"/>
          </a:xfrm>
        </p:spPr>
        <p:txBody>
          <a:bodyPr/>
          <a:lstStyle/>
          <a:p>
            <a:r>
              <a:rPr lang="es-PE" sz="2000" dirty="0"/>
              <a:t>1.1 Perspectiva </a:t>
            </a:r>
            <a:r>
              <a:rPr lang="es-PE" sz="2000" dirty="0" err="1"/>
              <a:t>innatista</a:t>
            </a:r>
            <a:endParaRPr lang="es-PE" sz="2000" dirty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539552" y="2996952"/>
            <a:ext cx="3945533" cy="3022853"/>
          </a:xfrm>
        </p:spPr>
        <p:txBody>
          <a:bodyPr>
            <a:normAutofit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1.1.1 Mínimo esfuerzo en el aprendizaje del lenguaje (Vega y Cuetos, 1999, p. 472)</a:t>
            </a:r>
          </a:p>
          <a:p>
            <a:r>
              <a:rPr lang="es-PE" dirty="0">
                <a:solidFill>
                  <a:schemeClr val="tx1"/>
                </a:solidFill>
              </a:rPr>
              <a:t>1.1.2 Argumento de la pobreza del estímulo (Pinker, 1994, p. 364)</a:t>
            </a:r>
          </a:p>
          <a:p>
            <a:r>
              <a:rPr lang="es-PE" dirty="0">
                <a:solidFill>
                  <a:schemeClr val="tx1"/>
                </a:solidFill>
              </a:rPr>
              <a:t>1.1.3 La discontinuidad evolutiva (Jenkins, 2002, p. 120; Pinker, 1994, p. 378; Vega y Cuetos, 1999, p. 475)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3"/>
          </p:nvPr>
        </p:nvSpPr>
        <p:spPr>
          <a:xfrm>
            <a:off x="4644008" y="2348880"/>
            <a:ext cx="3618869" cy="576262"/>
          </a:xfrm>
        </p:spPr>
        <p:txBody>
          <a:bodyPr/>
          <a:lstStyle/>
          <a:p>
            <a:r>
              <a:rPr lang="es-PE" sz="2000" dirty="0"/>
              <a:t>1.2 Perspectiva conductista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sz="quarter" idx="4"/>
          </p:nvPr>
        </p:nvSpPr>
        <p:spPr>
          <a:xfrm>
            <a:off x="4656536" y="2996951"/>
            <a:ext cx="3618869" cy="3022853"/>
          </a:xfrm>
        </p:spPr>
        <p:txBody>
          <a:bodyPr>
            <a:normAutofit fontScale="92500"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1.2.1 Alta demanda cognitiva en el aprendizaje (</a:t>
            </a:r>
            <a:r>
              <a:rPr lang="es-PE" dirty="0" err="1">
                <a:solidFill>
                  <a:schemeClr val="tx1"/>
                </a:solidFill>
              </a:rPr>
              <a:t>Lopéz</a:t>
            </a:r>
            <a:r>
              <a:rPr lang="es-PE" dirty="0">
                <a:solidFill>
                  <a:schemeClr val="tx1"/>
                </a:solidFill>
              </a:rPr>
              <a:t> </a:t>
            </a:r>
            <a:r>
              <a:rPr lang="es-PE" dirty="0" err="1">
                <a:solidFill>
                  <a:schemeClr val="tx1"/>
                </a:solidFill>
              </a:rPr>
              <a:t>Ornat</a:t>
            </a:r>
            <a:r>
              <a:rPr lang="es-PE" dirty="0">
                <a:solidFill>
                  <a:schemeClr val="tx1"/>
                </a:solidFill>
              </a:rPr>
              <a:t>, 1997, p. 224).</a:t>
            </a:r>
          </a:p>
          <a:p>
            <a:r>
              <a:rPr lang="es-PE" dirty="0">
                <a:solidFill>
                  <a:schemeClr val="tx1"/>
                </a:solidFill>
              </a:rPr>
              <a:t>1.2.2. Largo periodo de adquisición en relación a otras capacidades (Meisel, 1995, p. 7; </a:t>
            </a:r>
            <a:r>
              <a:rPr lang="es-PE" dirty="0" err="1">
                <a:solidFill>
                  <a:schemeClr val="tx1"/>
                </a:solidFill>
              </a:rPr>
              <a:t>Tomasello</a:t>
            </a:r>
            <a:r>
              <a:rPr lang="es-PE" dirty="0">
                <a:solidFill>
                  <a:schemeClr val="tx1"/>
                </a:solidFill>
              </a:rPr>
              <a:t>, 2006, pp. </a:t>
            </a:r>
            <a:r>
              <a:rPr lang="es-PE">
                <a:solidFill>
                  <a:schemeClr val="tx1"/>
                </a:solidFill>
              </a:rPr>
              <a:t>23-26)</a:t>
            </a:r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1.2.3 Hipótesis del </a:t>
            </a:r>
            <a:r>
              <a:rPr lang="es-PE" dirty="0" err="1">
                <a:solidFill>
                  <a:schemeClr val="tx1"/>
                </a:solidFill>
              </a:rPr>
              <a:t>gradualismo</a:t>
            </a:r>
            <a:r>
              <a:rPr lang="es-PE" dirty="0">
                <a:solidFill>
                  <a:schemeClr val="tx1"/>
                </a:solidFill>
              </a:rPr>
              <a:t> (Van der </a:t>
            </a:r>
            <a:r>
              <a:rPr lang="es-PE" dirty="0" err="1">
                <a:solidFill>
                  <a:schemeClr val="tx1"/>
                </a:solidFill>
              </a:rPr>
              <a:t>Vijer</a:t>
            </a:r>
            <a:r>
              <a:rPr lang="es-PE" dirty="0">
                <a:solidFill>
                  <a:schemeClr val="tx1"/>
                </a:solidFill>
              </a:rPr>
              <a:t>, 1992, p.100; Piaget, 1969)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28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0. Introducción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PE" dirty="0"/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Contexto</a:t>
            </a:r>
          </a:p>
          <a:p>
            <a:r>
              <a:rPr lang="es-PE" dirty="0">
                <a:solidFill>
                  <a:schemeClr val="tx1"/>
                </a:solidFill>
              </a:rPr>
              <a:t>Definiciones</a:t>
            </a:r>
          </a:p>
          <a:p>
            <a:r>
              <a:rPr lang="es-PE" dirty="0">
                <a:solidFill>
                  <a:schemeClr val="tx1"/>
                </a:solidFill>
              </a:rPr>
              <a:t>Tema y argumentos:</a:t>
            </a:r>
          </a:p>
          <a:p>
            <a:r>
              <a:rPr lang="es-PE" dirty="0">
                <a:solidFill>
                  <a:schemeClr val="tx1"/>
                </a:solidFill>
              </a:rPr>
              <a:t>Pasos a seguir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endParaRPr lang="es-PE" dirty="0"/>
          </a:p>
          <a:p>
            <a:endParaRPr lang="es-P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2776105"/>
            <a:ext cx="3619500" cy="307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56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Indicaciones para los subtítulos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>
                <a:solidFill>
                  <a:schemeClr val="tx1"/>
                </a:solidFill>
              </a:rPr>
              <a:t>Deben ser frases nominales.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Pueden poner más de una fuente por argumento.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Dicho subtítulo debe funcionar como oración temática. Desarrollen el argumento: les servirá para su exposición y para su expo. </a:t>
            </a:r>
          </a:p>
          <a:p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s-P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4904"/>
            <a:ext cx="38065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336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2. Cierre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PE" dirty="0">
              <a:solidFill>
                <a:schemeClr val="tx1"/>
              </a:solidFill>
            </a:endParaRPr>
          </a:p>
          <a:p>
            <a:endParaRPr lang="es-PE" sz="2400" dirty="0">
              <a:solidFill>
                <a:schemeClr val="tx1"/>
              </a:solidFill>
            </a:endParaRPr>
          </a:p>
          <a:p>
            <a:r>
              <a:rPr lang="es-PE" sz="2400" dirty="0">
                <a:solidFill>
                  <a:schemeClr val="tx1"/>
                </a:solidFill>
              </a:rPr>
              <a:t>Síntesis</a:t>
            </a:r>
          </a:p>
          <a:p>
            <a:endParaRPr lang="es-PE" sz="2400" dirty="0">
              <a:solidFill>
                <a:schemeClr val="tx1"/>
              </a:solidFill>
            </a:endParaRPr>
          </a:p>
          <a:p>
            <a:r>
              <a:rPr lang="es-PE" sz="2400" dirty="0">
                <a:solidFill>
                  <a:schemeClr val="tx1"/>
                </a:solidFill>
              </a:rPr>
              <a:t>Comentario</a:t>
            </a:r>
          </a:p>
        </p:txBody>
      </p:sp>
      <p:sp>
        <p:nvSpPr>
          <p:cNvPr id="8" name="7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564904"/>
            <a:ext cx="360040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524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Bibliografía final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Esto es útil para ustedes porque ya la tendrán lista para su trabajo y para seguir ampliándola. </a:t>
            </a:r>
          </a:p>
          <a:p>
            <a:endParaRPr lang="es-PE" dirty="0">
              <a:solidFill>
                <a:schemeClr val="tx1"/>
              </a:solidFill>
            </a:endParaRPr>
          </a:p>
          <a:p>
            <a:r>
              <a:rPr lang="es-PE" dirty="0">
                <a:solidFill>
                  <a:schemeClr val="tx1"/>
                </a:solidFill>
              </a:rPr>
              <a:t>Van todas las fuentes mencionadas en su trabajo. Las quince. 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76" y="2552493"/>
            <a:ext cx="3665140" cy="346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09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Parte 2: objetivos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2627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3"/>
          <p:cNvSpPr>
            <a:spLocks noGrp="1" noChangeArrowheads="1"/>
          </p:cNvSpPr>
          <p:nvPr>
            <p:ph type="title"/>
          </p:nvPr>
        </p:nvSpPr>
        <p:spPr>
          <a:xfrm>
            <a:off x="866775" y="2678113"/>
            <a:ext cx="3262313" cy="2282825"/>
          </a:xfrm>
        </p:spPr>
        <p:txBody>
          <a:bodyPr/>
          <a:lstStyle/>
          <a:p>
            <a:pPr eaLnBrk="1" hangingPunct="1"/>
            <a:r>
              <a:rPr lang="es-PE" altLang="es-PE" sz="2800">
                <a:solidFill>
                  <a:srgbClr val="92D050"/>
                </a:solidFill>
              </a:rPr>
              <a:t>3. Qué pasa con las fuentes</a:t>
            </a:r>
            <a:br>
              <a:rPr lang="es-PE" altLang="es-PE" sz="2800">
                <a:solidFill>
                  <a:srgbClr val="92D050"/>
                </a:solidFill>
              </a:rPr>
            </a:br>
            <a:endParaRPr lang="es-PE" altLang="es-PE" sz="2800">
              <a:solidFill>
                <a:srgbClr val="92D050"/>
              </a:solidFill>
            </a:endParaRPr>
          </a:p>
        </p:txBody>
      </p:sp>
      <p:sp>
        <p:nvSpPr>
          <p:cNvPr id="2" name="1 Marcador de texto"/>
          <p:cNvSpPr>
            <a:spLocks noGrp="1"/>
          </p:cNvSpPr>
          <p:nvPr>
            <p:ph type="body" idx="1"/>
          </p:nvPr>
        </p:nvSpPr>
        <p:spPr>
          <a:xfrm>
            <a:off x="5172075" y="2678113"/>
            <a:ext cx="2817813" cy="22828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s-PE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492375"/>
            <a:ext cx="3684588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958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5" y="2370138"/>
            <a:ext cx="6618288" cy="1822450"/>
          </a:xfrm>
        </p:spPr>
        <p:txBody>
          <a:bodyPr anchor="ctr"/>
          <a:lstStyle/>
          <a:p>
            <a:pPr eaLnBrk="1" hangingPunct="1"/>
            <a:r>
              <a:rPr lang="es-PE" altLang="es-PE" sz="3600">
                <a:solidFill>
                  <a:srgbClr val="92D050"/>
                </a:solidFill>
                <a:latin typeface="Tahoma" pitchFamily="34" charset="0"/>
              </a:rPr>
              <a:t>Referencias Bibliográficas</a:t>
            </a:r>
            <a:endParaRPr lang="es-ES" altLang="es-PE" sz="3600">
              <a:solidFill>
                <a:srgbClr val="92D050"/>
              </a:solidFill>
              <a:latin typeface="Tahoma" pitchFamily="34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6775" y="5024438"/>
            <a:ext cx="6618288" cy="860425"/>
          </a:xfrm>
        </p:spPr>
        <p:txBody>
          <a:bodyPr/>
          <a:lstStyle/>
          <a:p>
            <a:pPr eaLnBrk="1" hangingPunct="1"/>
            <a:r>
              <a:rPr lang="es-ES" altLang="es-PE" sz="2800">
                <a:solidFill>
                  <a:schemeClr val="tx1"/>
                </a:solidFill>
                <a:latin typeface="Tahoma" pitchFamily="34" charset="0"/>
              </a:rPr>
              <a:t>Formato APA</a:t>
            </a:r>
          </a:p>
        </p:txBody>
      </p:sp>
    </p:spTree>
    <p:extLst>
      <p:ext uri="{BB962C8B-B14F-4D97-AF65-F5344CB8AC3E}">
        <p14:creationId xmlns:p14="http://schemas.microsoft.com/office/powerpoint/2010/main" val="2800980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3 Título"/>
          <p:cNvSpPr>
            <a:spLocks noGrp="1"/>
          </p:cNvSpPr>
          <p:nvPr>
            <p:ph type="title"/>
          </p:nvPr>
        </p:nvSpPr>
        <p:spPr>
          <a:xfrm>
            <a:off x="866775" y="2678113"/>
            <a:ext cx="3262313" cy="2282825"/>
          </a:xfrm>
        </p:spPr>
        <p:txBody>
          <a:bodyPr/>
          <a:lstStyle/>
          <a:p>
            <a:pPr eaLnBrk="1" hangingPunct="1"/>
            <a:r>
              <a:rPr lang="es-PE" sz="2800">
                <a:solidFill>
                  <a:srgbClr val="92D050"/>
                </a:solidFill>
              </a:rPr>
              <a:t>Una última recomendación en relación al texto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>
          <a:xfrm>
            <a:off x="5172075" y="2678113"/>
            <a:ext cx="2817813" cy="22828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es-PE"/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76475"/>
            <a:ext cx="3190875" cy="302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127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C8B4D-1D5C-4AC0-A146-69B248D9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>
                <a:solidFill>
                  <a:srgbClr val="92D050"/>
                </a:solidFill>
              </a:rPr>
              <a:t>Volvemos a un punto anterior</a:t>
            </a:r>
            <a:endParaRPr lang="es-419" sz="3200" dirty="0">
              <a:solidFill>
                <a:srgbClr val="92D05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E7075-6ADC-4AD8-B6B5-97633DAB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671" y="2677644"/>
            <a:ext cx="3263269" cy="2551556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9E91B7-7C8B-4957-93C4-86E4A8C51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89227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3 Título"/>
          <p:cNvSpPr>
            <a:spLocks noGrp="1"/>
          </p:cNvSpPr>
          <p:nvPr>
            <p:ph type="title"/>
          </p:nvPr>
        </p:nvSpPr>
        <p:spPr>
          <a:xfrm>
            <a:off x="862013" y="1063625"/>
            <a:ext cx="6623050" cy="1373188"/>
          </a:xfrm>
        </p:spPr>
        <p:txBody>
          <a:bodyPr/>
          <a:lstStyle/>
          <a:p>
            <a:pPr eaLnBrk="1" hangingPunct="1"/>
            <a:r>
              <a:rPr lang="es-PE" sz="2800" dirty="0">
                <a:solidFill>
                  <a:srgbClr val="92D050"/>
                </a:solidFill>
              </a:rPr>
              <a:t>Hagan primero el desarrollo</a:t>
            </a:r>
          </a:p>
        </p:txBody>
      </p:sp>
      <p:sp>
        <p:nvSpPr>
          <p:cNvPr id="81923" name="4 Marcador de texto"/>
          <p:cNvSpPr>
            <a:spLocks noGrp="1"/>
          </p:cNvSpPr>
          <p:nvPr>
            <p:ph type="body" sz="half" idx="2"/>
          </p:nvPr>
        </p:nvSpPr>
        <p:spPr>
          <a:xfrm>
            <a:off x="866775" y="3543300"/>
            <a:ext cx="6618288" cy="2476500"/>
          </a:xfrm>
        </p:spPr>
        <p:txBody>
          <a:bodyPr/>
          <a:lstStyle/>
          <a:p>
            <a:pPr eaLnBrk="1" hangingPunct="1"/>
            <a:r>
              <a:rPr lang="es-PE" dirty="0">
                <a:solidFill>
                  <a:schemeClr val="tx1"/>
                </a:solidFill>
              </a:rPr>
              <a:t>Si hacen primero el desarrollo, se les hace más fácil</a:t>
            </a:r>
          </a:p>
        </p:txBody>
      </p:sp>
    </p:spTree>
    <p:extLst>
      <p:ext uri="{BB962C8B-B14F-4D97-AF65-F5344CB8AC3E}">
        <p14:creationId xmlns:p14="http://schemas.microsoft.com/office/powerpoint/2010/main" val="1125002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Parte 4: preguntas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48886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Parte 5: cierre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645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>
                <a:solidFill>
                  <a:srgbClr val="92D050"/>
                </a:solidFill>
              </a:rPr>
              <a:t>Hoy tenemos dos objetivos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866775" y="2603500"/>
            <a:ext cx="3617913" cy="3416300"/>
          </a:xfrm>
        </p:spPr>
        <p:txBody>
          <a:bodyPr rtlCol="0"/>
          <a:lstStyle/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es-PE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es-PE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s-PE" dirty="0">
                <a:solidFill>
                  <a:schemeClr val="tx1"/>
                </a:solidFill>
              </a:rPr>
              <a:t>Delimitación temática, espacial y temporal.</a:t>
            </a: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es-PE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s-PE" dirty="0">
                <a:solidFill>
                  <a:schemeClr val="tx1"/>
                </a:solidFill>
              </a:rPr>
              <a:t>Resolver dudas de lo visto hasta acá.</a:t>
            </a: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28676" name="5 Marcador de contenido"/>
          <p:cNvSpPr>
            <a:spLocks noGrp="1"/>
          </p:cNvSpPr>
          <p:nvPr>
            <p:ph sz="half" idx="2"/>
          </p:nvPr>
        </p:nvSpPr>
        <p:spPr>
          <a:xfrm>
            <a:off x="4656138" y="2603500"/>
            <a:ext cx="3619500" cy="3416300"/>
          </a:xfrm>
        </p:spPr>
        <p:txBody>
          <a:bodyPr/>
          <a:lstStyle/>
          <a:p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36913"/>
            <a:ext cx="3530674" cy="341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72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4 Título"/>
          <p:cNvSpPr>
            <a:spLocks noGrp="1"/>
          </p:cNvSpPr>
          <p:nvPr>
            <p:ph type="title"/>
          </p:nvPr>
        </p:nvSpPr>
        <p:spPr>
          <a:xfrm>
            <a:off x="866775" y="2370138"/>
            <a:ext cx="6618288" cy="1822450"/>
          </a:xfrm>
        </p:spPr>
        <p:txBody>
          <a:bodyPr/>
          <a:lstStyle/>
          <a:p>
            <a:r>
              <a:rPr lang="es-PE" sz="3600" dirty="0">
                <a:solidFill>
                  <a:srgbClr val="92D050"/>
                </a:solidFill>
              </a:rPr>
              <a:t>Parte 3: explicación del tema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866775" y="5024438"/>
            <a:ext cx="6618288" cy="8604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831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3 Título"/>
          <p:cNvSpPr>
            <a:spLocks noGrp="1"/>
          </p:cNvSpPr>
          <p:nvPr>
            <p:ph type="title"/>
          </p:nvPr>
        </p:nvSpPr>
        <p:spPr>
          <a:xfrm>
            <a:off x="866775" y="2370138"/>
            <a:ext cx="6618288" cy="1822450"/>
          </a:xfrm>
        </p:spPr>
        <p:txBody>
          <a:bodyPr/>
          <a:lstStyle/>
          <a:p>
            <a:r>
              <a:rPr lang="es-PE" dirty="0">
                <a:solidFill>
                  <a:srgbClr val="92D050"/>
                </a:solidFill>
              </a:rPr>
              <a:t>Punto 1: pasos para delimitar el tema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>
          <a:xfrm>
            <a:off x="866775" y="5024438"/>
            <a:ext cx="6618288" cy="8604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0527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1494</Words>
  <Application>Microsoft Office PowerPoint</Application>
  <PresentationFormat>Presentación en pantalla (4:3)</PresentationFormat>
  <Paragraphs>201</Paragraphs>
  <Slides>66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Arial</vt:lpstr>
      <vt:lpstr>Arial Narrow</vt:lpstr>
      <vt:lpstr>Calibri</vt:lpstr>
      <vt:lpstr>Cambria</vt:lpstr>
      <vt:lpstr>Century Gothic</vt:lpstr>
      <vt:lpstr>Tahoma</vt:lpstr>
      <vt:lpstr>Wingdings 3</vt:lpstr>
      <vt:lpstr>Sala de reuniones Ion</vt:lpstr>
      <vt:lpstr>1_Sala de reuniones Ion</vt:lpstr>
      <vt:lpstr>Presentación de PowerPoint</vt:lpstr>
      <vt:lpstr>Presentación de PowerPoint</vt:lpstr>
      <vt:lpstr>Laboratorio de comunicación 1</vt:lpstr>
      <vt:lpstr>Parte 1: Bienvenida</vt:lpstr>
      <vt:lpstr>Qué veremos hoy</vt:lpstr>
      <vt:lpstr>Parte 2: objetivos</vt:lpstr>
      <vt:lpstr>Hoy tenemos dos objetivos</vt:lpstr>
      <vt:lpstr>Parte 3: explicación del tema</vt:lpstr>
      <vt:lpstr>Punto 1: pasos para delimitar el tema</vt:lpstr>
      <vt:lpstr>El informe</vt:lpstr>
      <vt:lpstr>Presentación de PowerPoint</vt:lpstr>
      <vt:lpstr>Consta de 4 partes:   1) tema delimitado y pregunta de investigación 2) fuentes  consultadas 3) esquema 4) bibliografía </vt:lpstr>
      <vt:lpstr>Revisaremos cada parte (paso por paso)</vt:lpstr>
      <vt:lpstr>Paso 1</vt:lpstr>
      <vt:lpstr>Delimitación y pregunta</vt:lpstr>
      <vt:lpstr>Parte 1: tema y pregunta</vt:lpstr>
      <vt:lpstr>Nuestro tema general es el debate entre lo innato y lo aprendido. </vt:lpstr>
      <vt:lpstr>Un tema específico: delimitación</vt:lpstr>
      <vt:lpstr>Presentación de PowerPoint</vt:lpstr>
      <vt:lpstr>Por ejemplo (este conducirá todo el ejercicio de hoy)</vt:lpstr>
      <vt:lpstr>Adquisición del lenguaje</vt:lpstr>
      <vt:lpstr>Paso 3: delimitación. Distintas aristas de abordaje</vt:lpstr>
      <vt:lpstr>Adquisición de la L1</vt:lpstr>
      <vt:lpstr>Ese es un buen punto de partida, pero falta</vt:lpstr>
      <vt:lpstr>Por qué</vt:lpstr>
      <vt:lpstr>Adquisición de la L1</vt:lpstr>
      <vt:lpstr>Adquisición de la L1 (acá podría hasta especificarse la lengua, pero lo dejamos como proceso general) a nivel de producción (suele ser lo recomendado por los investigadores como señal de desarrollo del lenguaje y que no se confunda con el maternés) en niños menores de seis años (sería el proceso natural, antes del periodo crítico e implicaría niños sin problemas para aprenderlo)</vt:lpstr>
      <vt:lpstr>Presentación de PowerPoint</vt:lpstr>
      <vt:lpstr>¡Solo pueden delimitar si leen!</vt:lpstr>
      <vt:lpstr>Continuamos</vt:lpstr>
      <vt:lpstr>Delimitación final</vt:lpstr>
      <vt:lpstr>Presentación de PowerPoint</vt:lpstr>
      <vt:lpstr>Adquisición de la L1 a nivel productivo en niños menores de seis años en investigaciones de España en los últimos veinte años. </vt:lpstr>
      <vt:lpstr>Presentación de PowerPoint</vt:lpstr>
      <vt:lpstr>Lo que viene ahí es sencillo porque la pregunta (como el área) se la hemos dado</vt:lpstr>
      <vt:lpstr>¿es  la adquisición de la L1 a nivel productivo en niños menores de seis años en investigaciones de España en los últimos veinte años un proceso innato o aprendido? </vt:lpstr>
      <vt:lpstr>Las fuentes </vt:lpstr>
      <vt:lpstr>Las fuentes</vt:lpstr>
      <vt:lpstr>Por qué solo tesis, papers y libros</vt:lpstr>
      <vt:lpstr>Principalmente</vt:lpstr>
      <vt:lpstr>Bajo este formato</vt:lpstr>
      <vt:lpstr>Presentación de PowerPoint</vt:lpstr>
      <vt:lpstr>Completemos…</vt:lpstr>
      <vt:lpstr>Indicar su utilidad</vt:lpstr>
      <vt:lpstr>Descripción </vt:lpstr>
      <vt:lpstr>Utilidad</vt:lpstr>
      <vt:lpstr>Para los que no siguen la ficha</vt:lpstr>
      <vt:lpstr>Ustedes tienen que presentar tres fuentes por integrante de grupo</vt:lpstr>
      <vt:lpstr>El esquema</vt:lpstr>
      <vt:lpstr>Vimos que el esquema tenía tres partes básicas</vt:lpstr>
      <vt:lpstr>Importante</vt:lpstr>
      <vt:lpstr>Hagan siempre el desarrollo primero</vt:lpstr>
      <vt:lpstr>Presentación de PowerPoint</vt:lpstr>
      <vt:lpstr>Ahora bien…</vt:lpstr>
      <vt:lpstr>1. Desarrollo </vt:lpstr>
      <vt:lpstr>0. Introducción</vt:lpstr>
      <vt:lpstr>Indicaciones para los subtítulos</vt:lpstr>
      <vt:lpstr>2. Cierre</vt:lpstr>
      <vt:lpstr>Bibliografía final</vt:lpstr>
      <vt:lpstr>3. Qué pasa con las fuentes </vt:lpstr>
      <vt:lpstr>Referencias Bibliográficas</vt:lpstr>
      <vt:lpstr>Una última recomendación en relación al texto</vt:lpstr>
      <vt:lpstr>Volvemos a un punto anterior</vt:lpstr>
      <vt:lpstr>Hagan primero el desarrollo</vt:lpstr>
      <vt:lpstr>Parte 4: preguntas</vt:lpstr>
      <vt:lpstr>Parte 5: cierre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de comunicación 1</dc:title>
  <dc:creator>Acer Intel</dc:creator>
  <cp:lastModifiedBy>Victor Gonzalo Ramirez Herrera</cp:lastModifiedBy>
  <cp:revision>100</cp:revision>
  <dcterms:created xsi:type="dcterms:W3CDTF">2018-03-21T16:54:20Z</dcterms:created>
  <dcterms:modified xsi:type="dcterms:W3CDTF">2024-05-09T20:26:55Z</dcterms:modified>
</cp:coreProperties>
</file>